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302" r:id="rId41"/>
    <p:sldId id="297" r:id="rId42"/>
    <p:sldId id="298" r:id="rId43"/>
    <p:sldId id="299" r:id="rId44"/>
    <p:sldId id="300" r:id="rId45"/>
    <p:sldId id="301" r:id="rId46"/>
    <p:sldId id="275"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na hayik" initials="hh" lastIdx="1" clrIdx="0">
    <p:extLst>
      <p:ext uri="{19B8F6BF-5375-455C-9EA6-DF929625EA0E}">
        <p15:presenceInfo xmlns:p15="http://schemas.microsoft.com/office/powerpoint/2012/main" userId="c8488435465fdf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FFFF"/>
    <a:srgbClr val="91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111" autoAdjust="0"/>
  </p:normalViewPr>
  <p:slideViewPr>
    <p:cSldViewPr snapToGrid="0">
      <p:cViewPr varScale="1">
        <p:scale>
          <a:sx n="57" d="100"/>
          <a:sy n="57" d="100"/>
        </p:scale>
        <p:origin x="1651" y="48"/>
      </p:cViewPr>
      <p:guideLst/>
    </p:cSldViewPr>
  </p:slideViewPr>
  <p:notesTextViewPr>
    <p:cViewPr>
      <p:scale>
        <a:sx n="1" d="1"/>
        <a:sy n="1" d="1"/>
      </p:scale>
      <p:origin x="0" y="0"/>
    </p:cViewPr>
  </p:notesTextViewPr>
  <p:notesViewPr>
    <p:cSldViewPr snapToGrid="0">
      <p:cViewPr varScale="1">
        <p:scale>
          <a:sx n="66" d="100"/>
          <a:sy n="66" d="100"/>
        </p:scale>
        <p:origin x="3134"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E77E2E-4010-4A03-B42B-8C4E8F7D7015}" type="datetimeFigureOut">
              <a:rPr lang="en-US" smtClean="0"/>
              <a:t>6/7/2021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DB6C92-A2C1-4991-9700-DFDF852AE02C}" type="slidenum">
              <a:rPr lang="en-US" smtClean="0"/>
              <a:t>‹#›</a:t>
            </a:fld>
            <a:endParaRPr lang="en-US"/>
          </a:p>
        </p:txBody>
      </p:sp>
    </p:spTree>
    <p:extLst>
      <p:ext uri="{BB962C8B-B14F-4D97-AF65-F5344CB8AC3E}">
        <p14:creationId xmlns:p14="http://schemas.microsoft.com/office/powerpoint/2010/main" val="2393494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Computer_architectur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1</a:t>
            </a:fld>
            <a:endParaRPr lang="en-US"/>
          </a:p>
        </p:txBody>
      </p:sp>
    </p:spTree>
    <p:extLst>
      <p:ext uri="{BB962C8B-B14F-4D97-AF65-F5344CB8AC3E}">
        <p14:creationId xmlns:p14="http://schemas.microsoft.com/office/powerpoint/2010/main" val="2568736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smtClean="0"/>
              <a:t>עכשיו נתן דוגמה קטנה לאיך </a:t>
            </a:r>
            <a:r>
              <a:rPr lang="en-US" baseline="0" dirty="0" smtClean="0"/>
              <a:t>branch </a:t>
            </a:r>
            <a:r>
              <a:rPr lang="en-US" baseline="0" dirty="0" err="1" smtClean="0"/>
              <a:t>prediciton</a:t>
            </a:r>
            <a:r>
              <a:rPr lang="he-IL" baseline="0" dirty="0" smtClean="0"/>
              <a:t> עובד</a:t>
            </a:r>
            <a:r>
              <a:rPr lang="en-US" baseline="0" dirty="0" smtClean="0"/>
              <a:t/>
            </a:r>
            <a:br>
              <a:rPr lang="en-US" baseline="0" dirty="0" smtClean="0"/>
            </a:br>
            <a:r>
              <a:rPr lang="he-IL" baseline="0" dirty="0" smtClean="0"/>
              <a:t>כדי לדעת ערך תנאי ה </a:t>
            </a:r>
            <a:r>
              <a:rPr lang="en-US" baseline="0" dirty="0" smtClean="0"/>
              <a:t>if</a:t>
            </a:r>
            <a:r>
              <a:rPr lang="he-IL" baseline="0" dirty="0" smtClean="0"/>
              <a:t> צריכים ערך המשתנה </a:t>
            </a:r>
            <a:r>
              <a:rPr lang="en-US" baseline="0" dirty="0" smtClean="0"/>
              <a:t>condition</a:t>
            </a:r>
            <a:r>
              <a:rPr lang="he-IL" baseline="0" dirty="0" smtClean="0"/>
              <a:t> ואם זה כבר ב </a:t>
            </a:r>
            <a:r>
              <a:rPr lang="en-US" baseline="0" dirty="0" smtClean="0"/>
              <a:t>cache</a:t>
            </a:r>
            <a:r>
              <a:rPr lang="he-IL" baseline="0" dirty="0" smtClean="0"/>
              <a:t> אז לא צריך לחכות ומבצעים החישוב ישר, אבל מה אם לא ?</a:t>
            </a:r>
            <a:r>
              <a:rPr lang="en-US" baseline="0" dirty="0" smtClean="0"/>
              <a:t> </a:t>
            </a:r>
            <a:br>
              <a:rPr lang="en-US" baseline="0" dirty="0" smtClean="0"/>
            </a:br>
            <a:r>
              <a:rPr lang="he-IL" baseline="0" dirty="0" smtClean="0"/>
              <a:t>נצטרך לייבא הערך מה</a:t>
            </a:r>
            <a:r>
              <a:rPr lang="en-US" baseline="0" dirty="0" smtClean="0"/>
              <a:t>RAM</a:t>
            </a:r>
            <a:r>
              <a:rPr lang="he-IL" baseline="0" dirty="0" smtClean="0"/>
              <a:t> וזה יקח הרבה זמן יחסית למעבד, </a:t>
            </a:r>
            <a:r>
              <a:rPr lang="en-US" baseline="0" dirty="0" smtClean="0"/>
              <a:t>branch </a:t>
            </a:r>
            <a:r>
              <a:rPr lang="en-US" baseline="0" dirty="0" err="1" smtClean="0"/>
              <a:t>predicition</a:t>
            </a:r>
            <a:r>
              <a:rPr lang="he-IL" baseline="0" dirty="0" smtClean="0"/>
              <a:t> מנסה לנחש איזה צד בתנאי ה</a:t>
            </a:r>
            <a:r>
              <a:rPr lang="en-US" baseline="0" dirty="0" smtClean="0"/>
              <a:t>if</a:t>
            </a:r>
            <a:r>
              <a:rPr lang="he-IL" baseline="0" dirty="0" smtClean="0"/>
              <a:t> אנחנו נבצע ומתחיל לבצע אותו ישר לפני שהתנאי מחושב</a:t>
            </a:r>
            <a:r>
              <a:rPr lang="en-US" baseline="0" dirty="0" smtClean="0"/>
              <a:t/>
            </a:r>
            <a:br>
              <a:rPr lang="en-US" baseline="0" dirty="0" smtClean="0"/>
            </a:br>
            <a:r>
              <a:rPr lang="he-IL" baseline="0" dirty="0" smtClean="0"/>
              <a:t>אם הניחוש היה נכון אז חסכנו זמן אבל מה אם טעינו ? </a:t>
            </a:r>
            <a:r>
              <a:rPr lang="en-US" baseline="0" dirty="0" smtClean="0"/>
              <a:t/>
            </a:r>
            <a:br>
              <a:rPr lang="en-US" baseline="0" dirty="0" smtClean="0"/>
            </a:br>
            <a:r>
              <a:rPr lang="he-IL" baseline="0" dirty="0" smtClean="0"/>
              <a:t>הנה ציר זמן להדוגמה שלנו </a:t>
            </a:r>
            <a:r>
              <a:rPr lang="en-US" baseline="0" dirty="0" smtClean="0"/>
              <a:t/>
            </a:r>
            <a:br>
              <a:rPr lang="en-US" baseline="0" dirty="0" smtClean="0"/>
            </a:br>
            <a:r>
              <a:rPr lang="he-IL" baseline="0" dirty="0" smtClean="0"/>
              <a:t>מה זאת אומרת </a:t>
            </a:r>
            <a:r>
              <a:rPr lang="en-US" baseline="0" dirty="0" smtClean="0"/>
              <a:t>roll back ?</a:t>
            </a:r>
            <a:r>
              <a:rPr lang="he-IL" baseline="0" dirty="0" smtClean="0"/>
              <a:t> אנחנו נסביר בהמשך מה זה בדיוק ואיך זה מאפשר ההתקפות </a:t>
            </a:r>
            <a:endParaRPr lang="en-US" dirty="0" smtClean="0"/>
          </a:p>
          <a:p>
            <a:endParaRPr lang="en-US" dirty="0" smtClean="0"/>
          </a:p>
          <a:p>
            <a:r>
              <a:rPr lang="en-US" dirty="0" smtClean="0"/>
              <a:t>Here we present</a:t>
            </a:r>
            <a:r>
              <a:rPr lang="en-US" baseline="0" dirty="0" smtClean="0"/>
              <a:t> an simple example of branch prediction, A simple code that contains an IF statement.</a:t>
            </a:r>
          </a:p>
          <a:p>
            <a:r>
              <a:rPr lang="en-US" baseline="0" dirty="0" smtClean="0"/>
              <a:t>To compute the statement we need the value of condition ,if its in the cache then the CPU continues to execute without waiting.</a:t>
            </a:r>
          </a:p>
          <a:p>
            <a:r>
              <a:rPr lang="en-US" baseline="0" dirty="0" smtClean="0"/>
              <a:t>But what if the value is in RAM ? CPU is much faster than RAM and because of that it will have to wait for the MMU to respond.</a:t>
            </a:r>
          </a:p>
          <a:p>
            <a:r>
              <a:rPr lang="en-US" baseline="0" dirty="0" smtClean="0"/>
              <a:t>What branch prediction does is that it guesses what branch will be taken and starts executing, If the prediction was correct then it saved time but what if the prediction was wrong ?</a:t>
            </a:r>
          </a:p>
          <a:p>
            <a:r>
              <a:rPr lang="en-US" baseline="0" dirty="0" smtClean="0"/>
              <a:t>Here a timeline of CPU’s work when executing our code with a condition value of true but not present in cache and CPU has predicted that the else branch will be taken.</a:t>
            </a:r>
          </a:p>
          <a:p>
            <a:r>
              <a:rPr lang="en-US" baseline="0" dirty="0" smtClean="0"/>
              <a:t>*explain a little about the timeline*</a:t>
            </a:r>
          </a:p>
          <a:p>
            <a:r>
              <a:rPr lang="en-US" baseline="0" dirty="0" smtClean="0"/>
              <a:t>What does it mean to ROLL BACK ? The effects that stay are on the Microarchitectural level and our attacks exploit these effects, we will explain later how that is done.</a:t>
            </a:r>
            <a:endParaRPr lang="he-IL" baseline="0" dirty="0" smtClean="0"/>
          </a:p>
        </p:txBody>
      </p:sp>
      <p:sp>
        <p:nvSpPr>
          <p:cNvPr id="4" name="Slide Number Placeholder 3"/>
          <p:cNvSpPr>
            <a:spLocks noGrp="1"/>
          </p:cNvSpPr>
          <p:nvPr>
            <p:ph type="sldNum" sz="quarter" idx="10"/>
          </p:nvPr>
        </p:nvSpPr>
        <p:spPr/>
        <p:txBody>
          <a:bodyPr/>
          <a:lstStyle/>
          <a:p>
            <a:fld id="{BBDB6C92-A2C1-4991-9700-DFDF852AE02C}" type="slidenum">
              <a:rPr lang="en-US" smtClean="0"/>
              <a:t>10</a:t>
            </a:fld>
            <a:endParaRPr lang="en-US"/>
          </a:p>
        </p:txBody>
      </p:sp>
    </p:spTree>
    <p:extLst>
      <p:ext uri="{BB962C8B-B14F-4D97-AF65-F5344CB8AC3E}">
        <p14:creationId xmlns:p14="http://schemas.microsoft.com/office/powerpoint/2010/main" val="1054354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baseline="0" dirty="0" smtClean="0"/>
          </a:p>
          <a:p>
            <a:pPr algn="r" rtl="1"/>
            <a:r>
              <a:rPr lang="en-US" baseline="0" dirty="0" smtClean="0"/>
              <a:t>Pipelines</a:t>
            </a:r>
            <a:r>
              <a:rPr lang="he-IL" baseline="0" dirty="0" smtClean="0"/>
              <a:t> הוא טכניקה שמייושמת כדי לנצל המעבד בצורה יותר יעילה</a:t>
            </a:r>
            <a:r>
              <a:rPr lang="en-US" baseline="0" dirty="0" smtClean="0"/>
              <a:t/>
            </a:r>
            <a:br>
              <a:rPr lang="en-US" baseline="0" dirty="0" smtClean="0"/>
            </a:br>
            <a:r>
              <a:rPr lang="en-US" baseline="0" dirty="0" smtClean="0"/>
              <a:t>pipeline</a:t>
            </a:r>
            <a:r>
              <a:rPr lang="he-IL" baseline="0" dirty="0" smtClean="0"/>
              <a:t> בסיסי מחולק ל 5 חלקים </a:t>
            </a:r>
            <a:r>
              <a:rPr lang="en-US" baseline="0" dirty="0" smtClean="0"/>
              <a:t/>
            </a:r>
            <a:br>
              <a:rPr lang="en-US" baseline="0" dirty="0" smtClean="0"/>
            </a:br>
            <a:r>
              <a:rPr lang="he-IL" baseline="0" dirty="0" smtClean="0"/>
              <a:t>איך זה עובד ?</a:t>
            </a:r>
            <a:r>
              <a:rPr lang="en-US" baseline="0" dirty="0" smtClean="0"/>
              <a:t/>
            </a:r>
            <a:br>
              <a:rPr lang="en-US" baseline="0" dirty="0" smtClean="0"/>
            </a:br>
            <a:r>
              <a:rPr lang="he-IL" baseline="0" dirty="0" smtClean="0"/>
              <a:t>כל הרעיונות שלנו לגבי מחשבים כמעט מקושרות עם מעגל וון ניומאן שזה לבצע החמש צעדים שהזכרנו על כל פקודה שהמחשב מקבל</a:t>
            </a:r>
            <a:r>
              <a:rPr lang="en-US" baseline="0" dirty="0" smtClean="0"/>
              <a:t/>
            </a:r>
            <a:br>
              <a:rPr lang="en-US" baseline="0" dirty="0" smtClean="0"/>
            </a:br>
            <a:r>
              <a:rPr lang="he-IL" baseline="0" dirty="0" smtClean="0"/>
              <a:t>בגלל שהמעבד עצמו מכיל כמה רכיבים, הרכיבים האלה יכולים לעבוד ביחד לכן אפשר לבצע צעדים שונים על פקודות שונות בכל </a:t>
            </a:r>
            <a:r>
              <a:rPr lang="en-US" baseline="0" dirty="0" smtClean="0"/>
              <a:t>clock cycle</a:t>
            </a:r>
          </a:p>
          <a:p>
            <a:endParaRPr lang="en-US" dirty="0" smtClean="0"/>
          </a:p>
          <a:p>
            <a:r>
              <a:rPr lang="en-US" dirty="0" smtClean="0"/>
              <a:t>Instruction</a:t>
            </a:r>
            <a:r>
              <a:rPr lang="en-US" baseline="0" dirty="0" smtClean="0"/>
              <a:t> Pipelining is a technique implemented to use CPU resources better and to provide faster instruction execution.</a:t>
            </a:r>
          </a:p>
          <a:p>
            <a:r>
              <a:rPr lang="en-US" baseline="0" dirty="0" smtClean="0"/>
              <a:t>Basic Pipelining divides an instruction into 5 simple parts: Fetch, Decode, Execute, Operands Access and Writing Back To Registers.</a:t>
            </a:r>
          </a:p>
          <a:p>
            <a:r>
              <a:rPr lang="en-US" baseline="0" dirty="0" smtClean="0"/>
              <a:t>So how does Pipelining work ? </a:t>
            </a:r>
          </a:p>
          <a:p>
            <a:r>
              <a:rPr lang="en-US" baseline="0" dirty="0" smtClean="0"/>
              <a:t>While our ideas of how a computer works is always related to Von Neumann Cycle which is the performing of 5 steps mentioned on every instruction, Pipelining suggest a different approach here, Because modern-CPUs are made up from a lot of parts including ALU, Registers, Caches, Control Units and much more</a:t>
            </a:r>
          </a:p>
          <a:p>
            <a:r>
              <a:rPr lang="en-US" baseline="0" dirty="0" smtClean="0"/>
              <a:t>And we know that modern CPUs are very faster compared to RAM/HDD/SSD so suppose an instruction we were executing is in need of operands that exist in RAM, the CPU will ask the MMU to access that value and meanwhile the CPU just sits there waiting, Waste of time and CPU cycles.</a:t>
            </a:r>
          </a:p>
          <a:p>
            <a:r>
              <a:rPr lang="en-US" baseline="0" dirty="0" smtClean="0"/>
              <a:t>What we do in Pipelining is that we try to utilize the components in the CPU not sequentially but in-parallel, suppose we look at the instruction register and the current instruction is fetched already and is already in step 4 waiting for it’s operands so what Pipelining is saying that why not enter another instruction to be fetched already ? The first instruction is already finished with the Instruction Register and so on.</a:t>
            </a:r>
          </a:p>
        </p:txBody>
      </p:sp>
      <p:sp>
        <p:nvSpPr>
          <p:cNvPr id="4" name="Slide Number Placeholder 3"/>
          <p:cNvSpPr>
            <a:spLocks noGrp="1"/>
          </p:cNvSpPr>
          <p:nvPr>
            <p:ph type="sldNum" sz="quarter" idx="10"/>
          </p:nvPr>
        </p:nvSpPr>
        <p:spPr/>
        <p:txBody>
          <a:bodyPr/>
          <a:lstStyle/>
          <a:p>
            <a:fld id="{BBDB6C92-A2C1-4991-9700-DFDF852AE02C}" type="slidenum">
              <a:rPr lang="en-US" smtClean="0"/>
              <a:t>11</a:t>
            </a:fld>
            <a:endParaRPr lang="en-US"/>
          </a:p>
        </p:txBody>
      </p:sp>
    </p:spTree>
    <p:extLst>
      <p:ext uri="{BB962C8B-B14F-4D97-AF65-F5344CB8AC3E}">
        <p14:creationId xmlns:p14="http://schemas.microsoft.com/office/powerpoint/2010/main" val="3785294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4 simple x86 assembly instructions and suppose our processor needs one cycle for every step.</a:t>
            </a:r>
          </a:p>
          <a:p>
            <a:r>
              <a:rPr lang="en-US" baseline="0" dirty="0" smtClean="0"/>
              <a:t>we see that it takes 20 cycles for a Multicycle Processor to execute the code above.</a:t>
            </a:r>
            <a:endParaRPr lang="he-IL" baseline="0" dirty="0" smtClean="0"/>
          </a:p>
          <a:p>
            <a:pPr algn="r" rtl="1"/>
            <a:r>
              <a:rPr lang="he-IL" baseline="0" dirty="0" smtClean="0"/>
              <a:t>4 פקודות אסמבלי 86 ופה רואים כמה </a:t>
            </a:r>
            <a:r>
              <a:rPr lang="en-US" baseline="0" dirty="0" smtClean="0"/>
              <a:t>clock cycles</a:t>
            </a:r>
            <a:r>
              <a:rPr lang="he-IL" baseline="0" dirty="0" smtClean="0"/>
              <a:t> יקח למעבד בלי </a:t>
            </a:r>
            <a:r>
              <a:rPr lang="en-US" baseline="0" dirty="0" smtClean="0"/>
              <a:t>pipeline</a:t>
            </a:r>
            <a:r>
              <a:rPr lang="he-IL" baseline="0" dirty="0" smtClean="0"/>
              <a:t> כדי לבצע הפקודות הלאלו</a:t>
            </a:r>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12</a:t>
            </a:fld>
            <a:endParaRPr lang="en-US"/>
          </a:p>
        </p:txBody>
      </p:sp>
    </p:spTree>
    <p:extLst>
      <p:ext uri="{BB962C8B-B14F-4D97-AF65-F5344CB8AC3E}">
        <p14:creationId xmlns:p14="http://schemas.microsoft.com/office/powerpoint/2010/main" val="3830561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smtClean="0"/>
              <a:t>בדוגמה הזאת עם פייפליין אנחנו רואים ההבדל המשמעותי בזמנים, למורת שיש פקודות שלא מצריכות ערכים מהזיכרון עדיין פייפליין יחייב השינויים בסדר </a:t>
            </a:r>
            <a:r>
              <a:rPr lang="en-US" baseline="0" dirty="0" err="1" smtClean="0"/>
              <a:t>fifo</a:t>
            </a:r>
            <a:r>
              <a:rPr lang="en-US" baseline="0" dirty="0" smtClean="0"/>
              <a:t/>
            </a:r>
            <a:br>
              <a:rPr lang="en-US" baseline="0" dirty="0" smtClean="0"/>
            </a:br>
            <a:r>
              <a:rPr lang="he-IL" baseline="0" dirty="0" smtClean="0"/>
              <a:t>פייפליינז יכולים להיות מאוד ארוכים, למשל </a:t>
            </a:r>
            <a:r>
              <a:rPr lang="en-US" baseline="0" dirty="0" err="1" smtClean="0"/>
              <a:t>Xelerated</a:t>
            </a:r>
            <a:r>
              <a:rPr lang="en-US" baseline="0" dirty="0" smtClean="0"/>
              <a:t> X10q Network Processor Unit </a:t>
            </a:r>
            <a:r>
              <a:rPr lang="he-IL" baseline="0" dirty="0" smtClean="0"/>
              <a:t> יש לו בערך 1040 צעדים בפייפליין</a:t>
            </a:r>
            <a:endParaRPr lang="en-US" dirty="0" smtClean="0"/>
          </a:p>
          <a:p>
            <a:endParaRPr lang="en-US" dirty="0" smtClean="0"/>
          </a:p>
          <a:p>
            <a:r>
              <a:rPr lang="en-US" dirty="0" smtClean="0"/>
              <a:t>In</a:t>
            </a:r>
            <a:r>
              <a:rPr lang="en-US" baseline="0" dirty="0" smtClean="0"/>
              <a:t> this Pipelining example we clearly can see that the instruction register in the first cycle has finished with instruction No.1 so in the coming cycle we can fetch the next instruction because that component in the CPU is not used anymore by the first instruction and so on. </a:t>
            </a:r>
          </a:p>
          <a:p>
            <a:r>
              <a:rPr lang="en-US" dirty="0" smtClean="0"/>
              <a:t>The</a:t>
            </a:r>
            <a:r>
              <a:rPr lang="en-US" baseline="0" dirty="0" smtClean="0"/>
              <a:t> results is 20 cycles vs 8 cycles for pipelining which is a big difference, We now see how much boost pipelining can give to the CPU.</a:t>
            </a:r>
          </a:p>
          <a:p>
            <a:r>
              <a:rPr lang="en-US" baseline="0" dirty="0" smtClean="0"/>
              <a:t>Although some instructions might not need Memory access and therefore finish faster than others, Still Pipelining will stall that instructions until the ones before it finish and that to preserve sequential code execution.</a:t>
            </a:r>
          </a:p>
          <a:p>
            <a:r>
              <a:rPr lang="en-US" baseline="0" dirty="0" smtClean="0"/>
              <a:t>Pipelines aren’t only in 5 steps form as we described, We believe the first ones had 3 steps which was Fetch, Decode and execute, We showed 5 steps, Some intel CPUs can have as 20-30 steps for each instruction, A notable mention is the Xelerated X10q Network Processor Unit with about 1040 steps for each core.</a:t>
            </a:r>
            <a:endParaRPr lang="he-IL" baseline="0" dirty="0" smtClean="0"/>
          </a:p>
        </p:txBody>
      </p:sp>
      <p:sp>
        <p:nvSpPr>
          <p:cNvPr id="4" name="Slide Number Placeholder 3"/>
          <p:cNvSpPr>
            <a:spLocks noGrp="1"/>
          </p:cNvSpPr>
          <p:nvPr>
            <p:ph type="sldNum" sz="quarter" idx="10"/>
          </p:nvPr>
        </p:nvSpPr>
        <p:spPr/>
        <p:txBody>
          <a:bodyPr/>
          <a:lstStyle/>
          <a:p>
            <a:fld id="{BBDB6C92-A2C1-4991-9700-DFDF852AE02C}" type="slidenum">
              <a:rPr lang="en-US" smtClean="0"/>
              <a:t>13</a:t>
            </a:fld>
            <a:endParaRPr lang="en-US"/>
          </a:p>
        </p:txBody>
      </p:sp>
    </p:spTree>
    <p:extLst>
      <p:ext uri="{BB962C8B-B14F-4D97-AF65-F5344CB8AC3E}">
        <p14:creationId xmlns:p14="http://schemas.microsoft.com/office/powerpoint/2010/main" val="591060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he-IL" baseline="0" dirty="0" smtClean="0"/>
          </a:p>
          <a:p>
            <a:pPr marL="0" indent="0" algn="r" rtl="1">
              <a:buNone/>
            </a:pPr>
            <a:r>
              <a:rPr lang="he-IL" baseline="0" dirty="0" smtClean="0"/>
              <a:t>עכשיו נדבר על </a:t>
            </a:r>
            <a:r>
              <a:rPr lang="en-US" baseline="0" dirty="0" smtClean="0"/>
              <a:t>store buffers</a:t>
            </a:r>
            <a:r>
              <a:rPr lang="he-IL" baseline="0" dirty="0" smtClean="0"/>
              <a:t> ואיך אופטימזציית </a:t>
            </a:r>
            <a:r>
              <a:rPr lang="en-US" baseline="0" dirty="0" smtClean="0"/>
              <a:t>store-to-load forwarding</a:t>
            </a:r>
            <a:r>
              <a:rPr lang="he-IL" baseline="0" dirty="0" smtClean="0"/>
              <a:t> עובדת</a:t>
            </a:r>
            <a:r>
              <a:rPr lang="en-US" baseline="0" dirty="0" smtClean="0"/>
              <a:t/>
            </a:r>
            <a:br>
              <a:rPr lang="en-US" baseline="0" dirty="0" smtClean="0"/>
            </a:br>
            <a:r>
              <a:rPr lang="en-US" baseline="0" dirty="0" smtClean="0"/>
              <a:t>Store-Buffer</a:t>
            </a:r>
            <a:r>
              <a:rPr lang="he-IL" baseline="0" dirty="0" smtClean="0"/>
              <a:t> הוא רכיב קטן שנמצא בתוך המעבד</a:t>
            </a:r>
            <a:r>
              <a:rPr lang="en-US" baseline="0" dirty="0" smtClean="0"/>
              <a:t/>
            </a:r>
            <a:br>
              <a:rPr lang="en-US" baseline="0" dirty="0" smtClean="0"/>
            </a:br>
            <a:r>
              <a:rPr lang="he-IL" baseline="0" dirty="0" smtClean="0"/>
              <a:t>הוא נוסף בכדי למנוע התעכבות המעבד כשצריך לכתוב לזכרון</a:t>
            </a:r>
            <a:r>
              <a:rPr lang="en-US" baseline="0" dirty="0" smtClean="0"/>
              <a:t/>
            </a:r>
            <a:br>
              <a:rPr lang="en-US" baseline="0" dirty="0" smtClean="0"/>
            </a:br>
            <a:r>
              <a:rPr lang="he-IL" baseline="0" dirty="0" smtClean="0"/>
              <a:t>זה לא הבאפר היחיד שנמצא במעבד יש הרבה כאלה כמו </a:t>
            </a:r>
            <a:r>
              <a:rPr lang="en-US" baseline="0" dirty="0" smtClean="0"/>
              <a:t>line-fill buffer </a:t>
            </a:r>
            <a:r>
              <a:rPr lang="he-IL" baseline="0" dirty="0" smtClean="0"/>
              <a:t> ו</a:t>
            </a:r>
            <a:r>
              <a:rPr lang="en-US" baseline="0" dirty="0" smtClean="0"/>
              <a:t>memory-order buffer</a:t>
            </a:r>
            <a:br>
              <a:rPr lang="en-US" baseline="0" dirty="0" smtClean="0"/>
            </a:br>
            <a:r>
              <a:rPr lang="en-US" baseline="0" dirty="0" smtClean="0"/>
              <a:t>Store-Buffer</a:t>
            </a:r>
            <a:r>
              <a:rPr lang="he-IL" baseline="0" dirty="0" smtClean="0"/>
              <a:t> מבצע הכתיבות בתור </a:t>
            </a:r>
            <a:r>
              <a:rPr lang="en-US" baseline="0" dirty="0" smtClean="0"/>
              <a:t/>
            </a:r>
            <a:br>
              <a:rPr lang="en-US" baseline="0" dirty="0" smtClean="0"/>
            </a:br>
            <a:r>
              <a:rPr lang="en-US" baseline="0" dirty="0" smtClean="0"/>
              <a:t>Store-Buffer</a:t>
            </a:r>
            <a:r>
              <a:rPr lang="he-IL" baseline="0" dirty="0" smtClean="0"/>
              <a:t> מציג שיטה חדשה לביצועים יותר טובים שנקראת </a:t>
            </a:r>
            <a:r>
              <a:rPr lang="en-US" baseline="0" dirty="0" smtClean="0"/>
              <a:t>store-to-load forwarding</a:t>
            </a:r>
            <a:endParaRPr lang="en-US" dirty="0" smtClean="0"/>
          </a:p>
          <a:p>
            <a:endParaRPr lang="en-US" dirty="0" smtClean="0"/>
          </a:p>
          <a:p>
            <a:r>
              <a:rPr lang="en-US" dirty="0" smtClean="0"/>
              <a:t>We</a:t>
            </a:r>
            <a:r>
              <a:rPr lang="en-US" baseline="0" dirty="0" smtClean="0"/>
              <a:t> now talk about Store-buffer and how store-to-load forwarding works.</a:t>
            </a:r>
          </a:p>
          <a:p>
            <a:pPr marL="228600" indent="-228600">
              <a:buAutoNum type="arabicPeriod"/>
            </a:pPr>
            <a:r>
              <a:rPr lang="en-US" baseline="0" dirty="0" smtClean="0"/>
              <a:t>Store-Buffer is a little component found inside the CPU</a:t>
            </a:r>
          </a:p>
          <a:p>
            <a:pPr marL="228600" indent="-228600">
              <a:buAutoNum type="arabicPeriod"/>
            </a:pPr>
            <a:r>
              <a:rPr lang="en-US" baseline="0" dirty="0" smtClean="0"/>
              <a:t>It was added to prevent CPU stall when trying to write data to memory</a:t>
            </a:r>
          </a:p>
          <a:p>
            <a:pPr marL="228600" indent="-228600">
              <a:buAutoNum type="arabicPeriod"/>
            </a:pPr>
            <a:r>
              <a:rPr lang="en-US" baseline="0" dirty="0" smtClean="0"/>
              <a:t>It’s not the only buffer in CPU, There is much more like Line-Fill buffer, Re-Order buffer and much more.</a:t>
            </a:r>
          </a:p>
          <a:p>
            <a:pPr marL="228600" indent="-228600">
              <a:buAutoNum type="arabicPeriod"/>
            </a:pPr>
            <a:r>
              <a:rPr lang="en-US" baseline="0" dirty="0" smtClean="0"/>
              <a:t>Store-Buffer follows the queue principle when handling store commands</a:t>
            </a:r>
          </a:p>
          <a:p>
            <a:pPr marL="228600" indent="-228600">
              <a:buAutoNum type="arabicPeriod"/>
            </a:pPr>
            <a:r>
              <a:rPr lang="en-US" baseline="0" dirty="0" smtClean="0"/>
              <a:t>Store-Buffer introduces a new technique to speed up loading values that is called Store-to-load forwarding</a:t>
            </a:r>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14</a:t>
            </a:fld>
            <a:endParaRPr lang="en-US"/>
          </a:p>
        </p:txBody>
      </p:sp>
    </p:spTree>
    <p:extLst>
      <p:ext uri="{BB962C8B-B14F-4D97-AF65-F5344CB8AC3E}">
        <p14:creationId xmlns:p14="http://schemas.microsoft.com/office/powerpoint/2010/main" val="2338577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smtClean="0"/>
              <a:t>הנה הסבר קטן על </a:t>
            </a:r>
            <a:r>
              <a:rPr lang="en-US" baseline="0" dirty="0" smtClean="0"/>
              <a:t>store-to-load forwarding</a:t>
            </a:r>
            <a:r>
              <a:rPr lang="he-IL" baseline="0" dirty="0" smtClean="0"/>
              <a:t>, יחידת הביצוע של המעבד היא שבאמת מבצעת הפקודות וכמו שהסברנו קודם ב פייפליין הפקודות האלה מחולקות לחלקים יותר קטנים שנקראים </a:t>
            </a:r>
            <a:r>
              <a:rPr lang="en-US" baseline="0" dirty="0" smtClean="0"/>
              <a:t>micro-operations</a:t>
            </a:r>
            <a:r>
              <a:rPr lang="he-IL" baseline="0" dirty="0" smtClean="0"/>
              <a:t>, פה רואים </a:t>
            </a:r>
            <a:r>
              <a:rPr lang="en-US" baseline="0" dirty="0" smtClean="0"/>
              <a:t>store-buffer </a:t>
            </a:r>
            <a:r>
              <a:rPr lang="he-IL" baseline="0" dirty="0" smtClean="0"/>
              <a:t> ו</a:t>
            </a:r>
            <a:r>
              <a:rPr lang="en-US" baseline="0" dirty="0" smtClean="0"/>
              <a:t>load-buffer</a:t>
            </a:r>
            <a:r>
              <a:rPr lang="he-IL" baseline="0" dirty="0" smtClean="0"/>
              <a:t> וה</a:t>
            </a:r>
            <a:r>
              <a:rPr lang="en-US" baseline="0" dirty="0" smtClean="0"/>
              <a:t>micro-operation</a:t>
            </a:r>
            <a:r>
              <a:rPr lang="he-IL" baseline="0" dirty="0" smtClean="0"/>
              <a:t> יכנס לאחד מהם בהתאם</a:t>
            </a:r>
            <a:r>
              <a:rPr lang="en-US" baseline="0" dirty="0" smtClean="0"/>
              <a:t/>
            </a:r>
            <a:br>
              <a:rPr lang="en-US" baseline="0" dirty="0" smtClean="0"/>
            </a:br>
            <a:r>
              <a:rPr lang="he-IL" baseline="0" dirty="0" smtClean="0"/>
              <a:t>*לחץ*</a:t>
            </a:r>
            <a:r>
              <a:rPr lang="en-US" baseline="0" dirty="0" smtClean="0"/>
              <a:t/>
            </a:r>
            <a:br>
              <a:rPr lang="en-US" baseline="0" dirty="0" smtClean="0"/>
            </a:br>
            <a:r>
              <a:rPr lang="he-IL" baseline="0" dirty="0" smtClean="0"/>
              <a:t>עבודת ה</a:t>
            </a:r>
            <a:r>
              <a:rPr lang="en-US" baseline="0" dirty="0" smtClean="0"/>
              <a:t>store-buffer</a:t>
            </a:r>
            <a:r>
              <a:rPr lang="he-IL" baseline="0" dirty="0" smtClean="0"/>
              <a:t> היא לסדר בתור הכתיבות לתוך הזכרון בכדי שנעשה את זה במקביל ליחידת הביצוע כדי שתמשיך לרוץ לעשות דברים אחרים, האופטימזציה היא שלכל </a:t>
            </a:r>
            <a:r>
              <a:rPr lang="en-US" baseline="0" dirty="0" smtClean="0"/>
              <a:t>load micro operation</a:t>
            </a:r>
            <a:r>
              <a:rPr lang="he-IL" baseline="0" dirty="0" smtClean="0"/>
              <a:t> אנחנו נחפש ב </a:t>
            </a:r>
            <a:r>
              <a:rPr lang="en-US" baseline="0" dirty="0" smtClean="0"/>
              <a:t>Store-Buffer</a:t>
            </a:r>
            <a:r>
              <a:rPr lang="he-IL" baseline="0" dirty="0" smtClean="0"/>
              <a:t> על הכתובת הזאת כי אולי הייתה כתיבה חדשה לאותו כתובת ועדיין לא הלכה ל</a:t>
            </a:r>
            <a:r>
              <a:rPr lang="en-US" baseline="0" dirty="0" smtClean="0"/>
              <a:t>L1 cache</a:t>
            </a:r>
            <a:r>
              <a:rPr lang="he-IL" baseline="0" dirty="0" smtClean="0"/>
              <a:t> ואם הייתה כתיבה באמת לאותו כתובת אז מעבירים הערך מה</a:t>
            </a:r>
            <a:r>
              <a:rPr lang="en-US" baseline="0" dirty="0" smtClean="0"/>
              <a:t>load buffer</a:t>
            </a:r>
            <a:r>
              <a:rPr lang="he-IL" baseline="0" dirty="0" smtClean="0"/>
              <a:t> ולא מה </a:t>
            </a:r>
            <a:r>
              <a:rPr lang="en-US" baseline="0" dirty="0" smtClean="0"/>
              <a:t>cache</a:t>
            </a:r>
            <a:r>
              <a:rPr lang="he-IL" baseline="0" dirty="0" smtClean="0"/>
              <a:t> לכן נקבל ביצועים גבוהים יותר</a:t>
            </a:r>
            <a:endParaRPr lang="en-US" dirty="0" smtClean="0"/>
          </a:p>
          <a:p>
            <a:endParaRPr lang="en-US" dirty="0" smtClean="0"/>
          </a:p>
          <a:p>
            <a:r>
              <a:rPr lang="en-US" dirty="0" smtClean="0"/>
              <a:t>A</a:t>
            </a:r>
            <a:r>
              <a:rPr lang="en-US" baseline="0" dirty="0" smtClean="0"/>
              <a:t>n Explanation for Store-to-load forwarding optimization, The Execution Unit is the one to perform instructions and as we mentioned earlier, Most modern CPUs divide instructions into micro-operations, Here we see a Store Micro-operation and a Load Micro-operation and both are processed through the proper buffer.</a:t>
            </a:r>
          </a:p>
          <a:p>
            <a:r>
              <a:rPr lang="en-US" baseline="0" dirty="0" smtClean="0"/>
              <a:t>*show store-to-load animations*</a:t>
            </a:r>
          </a:p>
          <a:p>
            <a:r>
              <a:rPr lang="en-US" baseline="0" dirty="0" smtClean="0"/>
              <a:t>A Store-buffer job’s is to queue write requests into the memory so it can be done in parallel to the CPU continuing other work and that way we can gain more speed, The optimization is for every Load Micro-operation we should search the Store-Buffer for that address because it may had a recent write to it and is not yet committed to the cache, If there WAS a recent write then we can request the data saved in the Store-Buffer to be FORWARDED to the Execution Unit (hence the name Store-to-Load forwarding) and that way we get better performance.</a:t>
            </a:r>
          </a:p>
        </p:txBody>
      </p:sp>
      <p:sp>
        <p:nvSpPr>
          <p:cNvPr id="4" name="Slide Number Placeholder 3"/>
          <p:cNvSpPr>
            <a:spLocks noGrp="1"/>
          </p:cNvSpPr>
          <p:nvPr>
            <p:ph type="sldNum" sz="quarter" idx="10"/>
          </p:nvPr>
        </p:nvSpPr>
        <p:spPr/>
        <p:txBody>
          <a:bodyPr/>
          <a:lstStyle/>
          <a:p>
            <a:fld id="{BBDB6C92-A2C1-4991-9700-DFDF852AE02C}" type="slidenum">
              <a:rPr lang="en-US" smtClean="0"/>
              <a:t>15</a:t>
            </a:fld>
            <a:endParaRPr lang="en-US"/>
          </a:p>
        </p:txBody>
      </p:sp>
    </p:spTree>
    <p:extLst>
      <p:ext uri="{BB962C8B-B14F-4D97-AF65-F5344CB8AC3E}">
        <p14:creationId xmlns:p14="http://schemas.microsoft.com/office/powerpoint/2010/main" val="2229617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smtClean="0"/>
              <a:t>התקפת </a:t>
            </a:r>
            <a:r>
              <a:rPr lang="en-US" baseline="0" dirty="0" smtClean="0"/>
              <a:t>fallout</a:t>
            </a:r>
            <a:r>
              <a:rPr lang="he-IL" baseline="0" dirty="0" smtClean="0"/>
              <a:t> מנצלת האופטימזציה הזאת בכדי להדליף מידע שהתוקף לא אמור לדעת לכן ההתקפה באמת נקראת </a:t>
            </a:r>
            <a:r>
              <a:rPr lang="en-US" baseline="0" dirty="0" smtClean="0"/>
              <a:t>micro-architectural store buffer data sampling</a:t>
            </a:r>
            <a:br>
              <a:rPr lang="en-US" baseline="0" dirty="0" smtClean="0"/>
            </a:br>
            <a:r>
              <a:rPr lang="en-US" baseline="0" dirty="0" smtClean="0"/>
              <a:t>Store-Buffer</a:t>
            </a:r>
            <a:r>
              <a:rPr lang="he-IL" baseline="0" dirty="0" smtClean="0"/>
              <a:t> הוא רכיב מאוד טוב אבל היישום שלו באינטל פגום</a:t>
            </a:r>
            <a:r>
              <a:rPr lang="en-US" baseline="0" dirty="0" smtClean="0"/>
              <a:t/>
            </a:r>
            <a:br>
              <a:rPr lang="en-US" baseline="0" dirty="0" smtClean="0"/>
            </a:br>
            <a:r>
              <a:rPr lang="en-US" baseline="0" dirty="0" smtClean="0"/>
              <a:t>Store-Buffer</a:t>
            </a:r>
            <a:r>
              <a:rPr lang="he-IL" baseline="0" dirty="0" smtClean="0"/>
              <a:t> יכולים להכיל מספר רב של כניסות כמו למשל </a:t>
            </a:r>
            <a:r>
              <a:rPr lang="en-US" baseline="0" dirty="0" err="1" smtClean="0"/>
              <a:t>skylake</a:t>
            </a:r>
            <a:r>
              <a:rPr lang="en-US" baseline="0" dirty="0" smtClean="0"/>
              <a:t> 56</a:t>
            </a:r>
            <a:r>
              <a:rPr lang="he-IL" baseline="0" dirty="0" smtClean="0"/>
              <a:t> ו </a:t>
            </a:r>
            <a:r>
              <a:rPr lang="en-US" baseline="0" dirty="0" err="1" smtClean="0"/>
              <a:t>sunnycove</a:t>
            </a:r>
            <a:r>
              <a:rPr lang="en-US" baseline="0" dirty="0" smtClean="0"/>
              <a:t> </a:t>
            </a:r>
            <a:r>
              <a:rPr lang="he-IL" baseline="0" dirty="0" smtClean="0"/>
              <a:t> (יחידת מעבדים לרשתות) עם 76 כניסות</a:t>
            </a:r>
            <a:r>
              <a:rPr lang="en-US" baseline="0" dirty="0" smtClean="0"/>
              <a:t/>
            </a:r>
            <a:br>
              <a:rPr lang="en-US" baseline="0" dirty="0" smtClean="0"/>
            </a:br>
            <a:r>
              <a:rPr lang="he-IL" baseline="0" dirty="0" smtClean="0"/>
              <a:t>רכיבים דומים מנוצלים כדי לבצע התקפות דומות ל</a:t>
            </a:r>
            <a:r>
              <a:rPr lang="en-US" baseline="0" dirty="0" smtClean="0"/>
              <a:t>fallout</a:t>
            </a:r>
            <a:r>
              <a:rPr lang="he-IL" baseline="0" dirty="0" smtClean="0"/>
              <a:t> שהן </a:t>
            </a:r>
            <a:r>
              <a:rPr lang="en-US" baseline="0" dirty="0" err="1" smtClean="0"/>
              <a:t>zombieload</a:t>
            </a:r>
            <a:r>
              <a:rPr lang="en-US" baseline="0" dirty="0" smtClean="0"/>
              <a:t> </a:t>
            </a:r>
            <a:r>
              <a:rPr lang="he-IL" baseline="0" dirty="0" smtClean="0"/>
              <a:t>+</a:t>
            </a:r>
            <a:r>
              <a:rPr lang="en-US" baseline="0" dirty="0" smtClean="0"/>
              <a:t>RIDL</a:t>
            </a:r>
            <a:endParaRPr lang="en-US" dirty="0" smtClean="0"/>
          </a:p>
          <a:p>
            <a:endParaRPr lang="en-US" dirty="0" smtClean="0"/>
          </a:p>
          <a:p>
            <a:r>
              <a:rPr lang="en-US" dirty="0" smtClean="0"/>
              <a:t>Some notes on Store-Buffers and store-to-load</a:t>
            </a:r>
            <a:r>
              <a:rPr lang="en-US" baseline="0" dirty="0" smtClean="0"/>
              <a:t> forwarding technique.</a:t>
            </a:r>
          </a:p>
          <a:p>
            <a:r>
              <a:rPr lang="en-US" dirty="0" smtClean="0"/>
              <a:t>Fallout</a:t>
            </a:r>
            <a:r>
              <a:rPr lang="en-US" baseline="0" dirty="0" smtClean="0"/>
              <a:t> exploits exactly this buffer and this optimization combined with cache-side-channel attack to leak data from unprivileged addresses.</a:t>
            </a:r>
          </a:p>
          <a:p>
            <a:r>
              <a:rPr lang="en-US" baseline="0" dirty="0" smtClean="0"/>
              <a:t>Store-to-load forwarding is a great technique it’s just that Intel’s implementation of it was flawed and lacks the proper security measures.</a:t>
            </a:r>
          </a:p>
          <a:p>
            <a:r>
              <a:rPr lang="en-US" baseline="0" dirty="0" smtClean="0"/>
              <a:t>Some Architectures offer a big Store-Buffer: AMD Zen2 with 48 entries, Intel’s Skylake with 56 and Intel’s SunnyCove with 72 entries.</a:t>
            </a:r>
          </a:p>
          <a:p>
            <a:r>
              <a:rPr lang="en-US" dirty="0" smtClean="0"/>
              <a:t>Meltdown-like attacks named Rouge</a:t>
            </a:r>
            <a:r>
              <a:rPr lang="en-US" baseline="0" dirty="0" smtClean="0"/>
              <a:t> In-flight Data Leak &amp; </a:t>
            </a:r>
            <a:r>
              <a:rPr lang="en-US" baseline="0" dirty="0" err="1" smtClean="0"/>
              <a:t>Zombieload</a:t>
            </a:r>
            <a:r>
              <a:rPr lang="en-US" baseline="0" dirty="0" smtClean="0"/>
              <a:t>, attack other buffers in the CPU.</a:t>
            </a:r>
            <a:endParaRPr lang="he-IL" baseline="0" dirty="0" smtClean="0"/>
          </a:p>
        </p:txBody>
      </p:sp>
      <p:sp>
        <p:nvSpPr>
          <p:cNvPr id="4" name="Slide Number Placeholder 3"/>
          <p:cNvSpPr>
            <a:spLocks noGrp="1"/>
          </p:cNvSpPr>
          <p:nvPr>
            <p:ph type="sldNum" sz="quarter" idx="10"/>
          </p:nvPr>
        </p:nvSpPr>
        <p:spPr/>
        <p:txBody>
          <a:bodyPr/>
          <a:lstStyle/>
          <a:p>
            <a:fld id="{BBDB6C92-A2C1-4991-9700-DFDF852AE02C}" type="slidenum">
              <a:rPr lang="en-US" smtClean="0"/>
              <a:t>16</a:t>
            </a:fld>
            <a:endParaRPr lang="en-US"/>
          </a:p>
        </p:txBody>
      </p:sp>
    </p:spTree>
    <p:extLst>
      <p:ext uri="{BB962C8B-B14F-4D97-AF65-F5344CB8AC3E}">
        <p14:creationId xmlns:p14="http://schemas.microsoft.com/office/powerpoint/2010/main" val="2741263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baseline="0" dirty="0" smtClean="0">
                <a:solidFill>
                  <a:schemeClr val="tx1"/>
                </a:solidFill>
                <a:effectLst/>
                <a:latin typeface="+mn-lt"/>
                <a:ea typeface="+mn-ea"/>
                <a:cs typeface="+mn-cs"/>
              </a:rPr>
              <a:t>בוויקיפידיה ארכיטקטורה של מחשב מוגדרת להיות הקומבנציה של מיקרו-ארכיטקטורה וסט הפקודות הנתמך אבל אנחנו רוצים לתאם את זה קצת לנושא שלנו בלהגיד שארכיטקטורה היא החלק שהמתכנת רואה כמו כמה ביטים המכונה או כמה מעבדים יש ואיזה פקודות נמתכות ע"י המכונה</a:t>
            </a:r>
            <a:r>
              <a:rPr lang="en-US" sz="1200" b="0" i="0" kern="1200" baseline="0" dirty="0" smtClean="0">
                <a:solidFill>
                  <a:schemeClr val="tx1"/>
                </a:solidFill>
                <a:effectLst/>
                <a:latin typeface="+mn-lt"/>
                <a:ea typeface="+mn-ea"/>
                <a:cs typeface="+mn-cs"/>
              </a:rPr>
              <a:t/>
            </a:r>
            <a:br>
              <a:rPr lang="en-US" sz="1200" b="0" i="0" kern="1200" baseline="0" dirty="0" smtClean="0">
                <a:solidFill>
                  <a:schemeClr val="tx1"/>
                </a:solidFill>
                <a:effectLst/>
                <a:latin typeface="+mn-lt"/>
                <a:ea typeface="+mn-ea"/>
                <a:cs typeface="+mn-cs"/>
              </a:rPr>
            </a:br>
            <a:r>
              <a:rPr lang="he-IL" sz="1200" b="0" i="0" kern="1200" baseline="0" dirty="0" smtClean="0">
                <a:solidFill>
                  <a:schemeClr val="tx1"/>
                </a:solidFill>
                <a:effectLst/>
                <a:latin typeface="+mn-lt"/>
                <a:ea typeface="+mn-ea"/>
                <a:cs typeface="+mn-cs"/>
              </a:rPr>
              <a:t>נגדיר מיקרו-ארכיטקטורה שהיא היישום הפיזי של המחשב שלמשל איך הפקודות מתבצעות באמת ?</a:t>
            </a:r>
            <a:r>
              <a:rPr lang="en-US" sz="1200" b="0" i="0" kern="1200" baseline="0" dirty="0" smtClean="0">
                <a:solidFill>
                  <a:schemeClr val="tx1"/>
                </a:solidFill>
                <a:effectLst/>
                <a:latin typeface="+mn-lt"/>
                <a:ea typeface="+mn-ea"/>
                <a:cs typeface="+mn-cs"/>
              </a:rPr>
              <a:t> </a:t>
            </a:r>
            <a:r>
              <a:rPr lang="he-IL" sz="1200" b="0" i="0" kern="1200" baseline="0" dirty="0" smtClean="0">
                <a:solidFill>
                  <a:schemeClr val="tx1"/>
                </a:solidFill>
                <a:effectLst/>
                <a:latin typeface="+mn-lt"/>
                <a:ea typeface="+mn-ea"/>
                <a:cs typeface="+mn-cs"/>
              </a:rPr>
              <a:t>האם יש פייפליין או לא ?</a:t>
            </a:r>
            <a:r>
              <a:rPr lang="en-US" sz="1200" b="0" i="0" kern="1200" baseline="0" dirty="0" smtClean="0">
                <a:solidFill>
                  <a:schemeClr val="tx1"/>
                </a:solidFill>
                <a:effectLst/>
                <a:latin typeface="+mn-lt"/>
                <a:ea typeface="+mn-ea"/>
                <a:cs typeface="+mn-cs"/>
              </a:rPr>
              <a:t> </a:t>
            </a:r>
            <a:r>
              <a:rPr lang="he-IL" sz="1200" b="0" i="0" kern="1200" baseline="0" dirty="0" smtClean="0">
                <a:solidFill>
                  <a:schemeClr val="tx1"/>
                </a:solidFill>
                <a:effectLst/>
                <a:latin typeface="+mn-lt"/>
                <a:ea typeface="+mn-ea"/>
                <a:cs typeface="+mn-cs"/>
              </a:rPr>
              <a:t> איזה רכיבים עובדים בפנים ? או קיצר הדברים שהמתכנת לא רואה</a:t>
            </a:r>
            <a:endParaRPr lang="en-US" dirty="0" smtClean="0"/>
          </a:p>
          <a:p>
            <a:endParaRPr lang="en-US" dirty="0" smtClean="0"/>
          </a:p>
          <a:p>
            <a:r>
              <a:rPr lang="en-US" dirty="0" smtClean="0"/>
              <a:t>While Wikipedia defines “</a:t>
            </a:r>
            <a:r>
              <a:rPr lang="en-US" sz="1200" b="0" i="0" u="sng" kern="1200" dirty="0" smtClean="0">
                <a:solidFill>
                  <a:schemeClr val="tx1"/>
                </a:solidFill>
                <a:effectLst/>
                <a:latin typeface="+mn-lt"/>
                <a:ea typeface="+mn-ea"/>
                <a:cs typeface="+mn-cs"/>
                <a:hlinkClick r:id="rId3"/>
              </a:rPr>
              <a:t>Computer architecture</a:t>
            </a:r>
            <a:r>
              <a:rPr lang="en-US" sz="1200" b="0" i="0" kern="1200" dirty="0" smtClean="0">
                <a:solidFill>
                  <a:schemeClr val="tx1"/>
                </a:solidFill>
                <a:effectLst/>
                <a:latin typeface="+mn-lt"/>
                <a:ea typeface="+mn-ea"/>
                <a:cs typeface="+mn-cs"/>
              </a:rPr>
              <a:t> is the combination of microarchitecture and instruction set architecture” we like</a:t>
            </a:r>
            <a:r>
              <a:rPr lang="en-US" sz="1200" b="0" i="0" kern="1200" baseline="0" dirty="0" smtClean="0">
                <a:solidFill>
                  <a:schemeClr val="tx1"/>
                </a:solidFill>
                <a:effectLst/>
                <a:latin typeface="+mn-lt"/>
                <a:ea typeface="+mn-ea"/>
                <a:cs typeface="+mn-cs"/>
              </a:rPr>
              <a:t> to simplify that definition by saying it’s the things that the programmer see like how many bits is the machine, how many cores the computer have or what instructions set does it include.</a:t>
            </a:r>
          </a:p>
          <a:p>
            <a:r>
              <a:rPr lang="en-US" sz="1200" b="0" i="0" kern="1200" baseline="0" dirty="0" smtClean="0">
                <a:solidFill>
                  <a:schemeClr val="tx1"/>
                </a:solidFill>
                <a:effectLst/>
                <a:latin typeface="+mn-lt"/>
                <a:ea typeface="+mn-ea"/>
                <a:cs typeface="+mn-cs"/>
              </a:rPr>
              <a:t>We define Micro-Architecture is the way a Computer is implemented on the physical level, Like how instructions are implemented, Does it follow the Pipeline concept ? Does it have Branch Prediction ? Or the things that are invisible to the programmer side.</a:t>
            </a:r>
            <a:endParaRPr lang="he-IL"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BDB6C92-A2C1-4991-9700-DFDF852AE02C}" type="slidenum">
              <a:rPr lang="en-US" smtClean="0"/>
              <a:t>17</a:t>
            </a:fld>
            <a:endParaRPr lang="en-US"/>
          </a:p>
        </p:txBody>
      </p:sp>
    </p:spTree>
    <p:extLst>
      <p:ext uri="{BB962C8B-B14F-4D97-AF65-F5344CB8AC3E}">
        <p14:creationId xmlns:p14="http://schemas.microsoft.com/office/powerpoint/2010/main" val="1162086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smtClean="0"/>
              <a:t>הזכרנו קודם </a:t>
            </a:r>
            <a:r>
              <a:rPr lang="en-US" baseline="0" dirty="0" smtClean="0"/>
              <a:t>speculative execution</a:t>
            </a:r>
            <a:r>
              <a:rPr lang="he-IL" baseline="0" dirty="0" smtClean="0"/>
              <a:t> עם ניחושים שהוא מבטל השינויים שנעשו אם הניחוש היה טעוי, אבל זה היה נכון ברמת הארכיטקטורה כמו ערכי הרגיסטרים ומצב הפייפליין שהיה מקודם, אבל ברמת המיקרו-ארכיטקטורה יש שינויים שנשארים גם אחרי ה </a:t>
            </a:r>
            <a:r>
              <a:rPr lang="en-US" baseline="0" dirty="0" smtClean="0"/>
              <a:t>roll back</a:t>
            </a:r>
            <a:r>
              <a:rPr lang="he-IL" baseline="0" dirty="0" smtClean="0"/>
              <a:t> כמו למשל נתונים שנטענו ל</a:t>
            </a:r>
            <a:r>
              <a:rPr lang="en-US" baseline="0" dirty="0" smtClean="0"/>
              <a:t>cache</a:t>
            </a:r>
            <a:br>
              <a:rPr lang="en-US" baseline="0" dirty="0" smtClean="0"/>
            </a:br>
            <a:r>
              <a:rPr lang="he-IL" baseline="0" dirty="0" smtClean="0"/>
              <a:t>אז כמה מסוכן זה השינויים האלה יכולות להיות ?</a:t>
            </a:r>
            <a:r>
              <a:rPr lang="en-US" baseline="0" dirty="0" smtClean="0"/>
              <a:t> </a:t>
            </a:r>
            <a:r>
              <a:rPr lang="he-IL" baseline="0" dirty="0" smtClean="0"/>
              <a:t>מסטבר שאם יש לך מחשב אינטל (שזה 62 אחוז מהמחשבים, 80 אחוז עם ניידים מידע מעודכן לרביע השלישי שנת 2020) אז צריכים להיות מודאגים כי עם התקפת ערוצי צד דרך </a:t>
            </a:r>
            <a:r>
              <a:rPr lang="en-US" baseline="0" dirty="0" smtClean="0"/>
              <a:t>cache</a:t>
            </a:r>
            <a:r>
              <a:rPr lang="he-IL" baseline="0" dirty="0" smtClean="0"/>
              <a:t> וכמה כלים ל"תפור" המידע שהודלף יכולו אתם יכולים להיות בסכנה</a:t>
            </a:r>
            <a:endParaRPr lang="en-US" dirty="0" smtClean="0"/>
          </a:p>
          <a:p>
            <a:endParaRPr lang="en-US" dirty="0" smtClean="0"/>
          </a:p>
          <a:p>
            <a:r>
              <a:rPr lang="en-US" dirty="0" smtClean="0"/>
              <a:t>We said earlier that Speculative Execution does revert back the changes it made if it missed the correct</a:t>
            </a:r>
            <a:r>
              <a:rPr lang="en-US" baseline="0" dirty="0" smtClean="0"/>
              <a:t> branch, But that was true on the architectural level which includes registers values and the state of the CPU Pipeline, But on the Micro-Architectural level some effects is not reverted back even if the mis-speculation of the BTP (Branch-Target-Predictor) like information that was loaded in the cache.</a:t>
            </a:r>
          </a:p>
          <a:p>
            <a:r>
              <a:rPr lang="en-US" baseline="0" dirty="0" smtClean="0"/>
              <a:t>So how dangerous could some lines in the cache be ? Apparently if you have an Intel processor (which 62.6% of computers do, 80% in laptop CPUs) (information updated to 3</a:t>
            </a:r>
            <a:r>
              <a:rPr lang="en-US" baseline="30000" dirty="0" smtClean="0"/>
              <a:t>rd</a:t>
            </a:r>
            <a:r>
              <a:rPr lang="en-US" baseline="0" dirty="0" smtClean="0"/>
              <a:t> Quarter of 2020) then you should be worried because leaked cache lines combined with Cache-side-channel attacks and some reverse-engineering techniques (to “stitch” up the leaked data and see the bigger picture) is theoretically possible on your computer.</a:t>
            </a:r>
            <a:endParaRPr lang="he-IL" baseline="0" dirty="0" smtClean="0"/>
          </a:p>
        </p:txBody>
      </p:sp>
      <p:sp>
        <p:nvSpPr>
          <p:cNvPr id="4" name="Slide Number Placeholder 3"/>
          <p:cNvSpPr>
            <a:spLocks noGrp="1"/>
          </p:cNvSpPr>
          <p:nvPr>
            <p:ph type="sldNum" sz="quarter" idx="10"/>
          </p:nvPr>
        </p:nvSpPr>
        <p:spPr/>
        <p:txBody>
          <a:bodyPr/>
          <a:lstStyle/>
          <a:p>
            <a:fld id="{BBDB6C92-A2C1-4991-9700-DFDF852AE02C}" type="slidenum">
              <a:rPr lang="en-US" smtClean="0"/>
              <a:t>18</a:t>
            </a:fld>
            <a:endParaRPr lang="en-US"/>
          </a:p>
        </p:txBody>
      </p:sp>
    </p:spTree>
    <p:extLst>
      <p:ext uri="{BB962C8B-B14F-4D97-AF65-F5344CB8AC3E}">
        <p14:creationId xmlns:p14="http://schemas.microsoft.com/office/powerpoint/2010/main" val="3813232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smtClean="0"/>
              <a:t>אותו קוד שהראנו קודם, עכשיו נראה השינויים איך נשמרים</a:t>
            </a:r>
            <a:r>
              <a:rPr lang="en-US" baseline="0" dirty="0" smtClean="0"/>
              <a:t/>
            </a:r>
            <a:br>
              <a:rPr lang="en-US" baseline="0" dirty="0" smtClean="0"/>
            </a:br>
            <a:r>
              <a:rPr lang="he-IL" baseline="0" dirty="0" smtClean="0"/>
              <a:t>ננסה לחשב תנאי ה </a:t>
            </a:r>
            <a:r>
              <a:rPr lang="en-US" baseline="0" dirty="0" smtClean="0"/>
              <a:t>if</a:t>
            </a:r>
            <a:r>
              <a:rPr lang="he-IL" baseline="0" dirty="0" smtClean="0"/>
              <a:t> אבל ערך </a:t>
            </a:r>
            <a:r>
              <a:rPr lang="en-US" baseline="0" dirty="0" smtClean="0"/>
              <a:t>condition </a:t>
            </a:r>
            <a:r>
              <a:rPr lang="he-IL" baseline="0" dirty="0" smtClean="0"/>
              <a:t> לא ב</a:t>
            </a:r>
            <a:r>
              <a:rPr lang="en-US" baseline="0" dirty="0" smtClean="0"/>
              <a:t>cache</a:t>
            </a:r>
            <a:r>
              <a:rPr lang="he-IL" baseline="0" dirty="0" smtClean="0"/>
              <a:t> לכן צריך לחכות</a:t>
            </a:r>
            <a:r>
              <a:rPr lang="en-US" baseline="0" dirty="0" smtClean="0"/>
              <a:t/>
            </a:r>
            <a:br>
              <a:rPr lang="en-US" baseline="0" dirty="0" smtClean="0"/>
            </a:br>
            <a:r>
              <a:rPr lang="he-IL" baseline="0" dirty="0" smtClean="0"/>
              <a:t>נניח שיחידת הניחוש כבר מאומנת כבר כדי לקחת סעיף ה </a:t>
            </a:r>
            <a:r>
              <a:rPr lang="en-US" baseline="0" dirty="0" smtClean="0"/>
              <a:t>true</a:t>
            </a:r>
            <a:r>
              <a:rPr lang="he-IL" baseline="0" dirty="0" smtClean="0"/>
              <a:t> </a:t>
            </a:r>
            <a:r>
              <a:rPr lang="en-US" baseline="0" dirty="0" smtClean="0"/>
              <a:t/>
            </a:r>
            <a:br>
              <a:rPr lang="en-US" baseline="0" dirty="0" smtClean="0"/>
            </a:br>
            <a:r>
              <a:rPr lang="he-IL" baseline="0" dirty="0" smtClean="0"/>
              <a:t>הפגם ביישום אינטל מתירה הגישה הזאת בשורה 104 למרות שאין לתוקף זכות כדי לראות זכרון זה</a:t>
            </a:r>
            <a:r>
              <a:rPr lang="en-US" baseline="0" dirty="0" smtClean="0"/>
              <a:t/>
            </a:r>
            <a:br>
              <a:rPr lang="en-US" baseline="0" dirty="0" smtClean="0"/>
            </a:br>
            <a:r>
              <a:rPr lang="he-IL" baseline="0" dirty="0" smtClean="0"/>
              <a:t>הנתונים לא ב</a:t>
            </a:r>
            <a:r>
              <a:rPr lang="en-US" baseline="0" dirty="0" smtClean="0"/>
              <a:t>cache</a:t>
            </a:r>
            <a:r>
              <a:rPr lang="he-IL" baseline="0" dirty="0" smtClean="0"/>
              <a:t> לכן צריך להביא אותם</a:t>
            </a:r>
            <a:r>
              <a:rPr lang="en-US" baseline="0" dirty="0" smtClean="0"/>
              <a:t/>
            </a:r>
            <a:br>
              <a:rPr lang="en-US" baseline="0" dirty="0" smtClean="0"/>
            </a:br>
            <a:r>
              <a:rPr lang="he-IL" baseline="0" dirty="0" smtClean="0"/>
              <a:t>ערך המשתנה </a:t>
            </a:r>
            <a:r>
              <a:rPr lang="en-US" baseline="0" dirty="0" smtClean="0"/>
              <a:t>condition</a:t>
            </a:r>
            <a:r>
              <a:rPr lang="he-IL" baseline="0" dirty="0" smtClean="0"/>
              <a:t> מגיע מה </a:t>
            </a:r>
            <a:r>
              <a:rPr lang="en-US" baseline="0" dirty="0" smtClean="0"/>
              <a:t>MMU</a:t>
            </a:r>
            <a:r>
              <a:rPr lang="he-IL" baseline="0" dirty="0" smtClean="0"/>
              <a:t> והמעבד רואה שטעינו לכן עושה </a:t>
            </a:r>
            <a:r>
              <a:rPr lang="en-US" baseline="0" dirty="0" smtClean="0"/>
              <a:t>roll back</a:t>
            </a:r>
            <a:r>
              <a:rPr lang="he-IL" baseline="0" dirty="0" smtClean="0"/>
              <a:t> ומפנים הפייפליין ומשחזירים ערכי הרגסטרים</a:t>
            </a:r>
            <a:r>
              <a:rPr lang="en-US" baseline="0" dirty="0" smtClean="0"/>
              <a:t/>
            </a:r>
            <a:br>
              <a:rPr lang="en-US" baseline="0" dirty="0" smtClean="0"/>
            </a:br>
            <a:r>
              <a:rPr lang="he-IL" baseline="0" dirty="0" smtClean="0"/>
              <a:t>אבל גישה הזכרון הלא מאושרת הנעשתה גרמה לנתון להגיע ל</a:t>
            </a:r>
            <a:r>
              <a:rPr lang="en-US" baseline="0" dirty="0" smtClean="0"/>
              <a:t>cache</a:t>
            </a:r>
            <a:r>
              <a:rPr lang="he-IL" baseline="0" dirty="0" smtClean="0"/>
              <a:t> והוא נשאר שם גם אחרי ה</a:t>
            </a:r>
            <a:r>
              <a:rPr lang="en-US" baseline="0" dirty="0" smtClean="0"/>
              <a:t>roll back</a:t>
            </a:r>
            <a:r>
              <a:rPr lang="he-IL" baseline="0" dirty="0" smtClean="0"/>
              <a:t> ולזה התכוונו בשינויים ברמת המיקרו-ארכיטקטורה</a:t>
            </a:r>
            <a:r>
              <a:rPr lang="en-US" baseline="0" dirty="0" smtClean="0"/>
              <a:t/>
            </a:r>
            <a:br>
              <a:rPr lang="en-US" baseline="0" dirty="0" smtClean="0"/>
            </a:br>
            <a:r>
              <a:rPr lang="he-IL" baseline="0" dirty="0" smtClean="0"/>
              <a:t>עכשיו אפשר להשתמש בהתקפת ערוץ צד כמו כמו </a:t>
            </a:r>
            <a:r>
              <a:rPr lang="en-US" baseline="0" dirty="0" err="1" smtClean="0"/>
              <a:t>flush+reload</a:t>
            </a:r>
            <a:r>
              <a:rPr lang="en-US" baseline="0" dirty="0" smtClean="0"/>
              <a:t> </a:t>
            </a:r>
            <a:r>
              <a:rPr lang="he-IL" baseline="0" dirty="0" smtClean="0"/>
              <a:t> או </a:t>
            </a:r>
            <a:r>
              <a:rPr lang="en-US" baseline="0" dirty="0" err="1" smtClean="0"/>
              <a:t>prime+probe</a:t>
            </a:r>
            <a:r>
              <a:rPr lang="he-IL" baseline="0" dirty="0" smtClean="0"/>
              <a:t> כדי להדליף הנתון הזה מה</a:t>
            </a:r>
            <a:r>
              <a:rPr lang="en-US" baseline="0" dirty="0" smtClean="0"/>
              <a:t>cache</a:t>
            </a:r>
          </a:p>
          <a:p>
            <a:endParaRPr lang="en-US" baseline="0" dirty="0" smtClean="0"/>
          </a:p>
          <a:p>
            <a:r>
              <a:rPr lang="en-US" baseline="0" dirty="0" smtClean="0"/>
              <a:t>The same code as before, We will show how these effects can cause such security flaws.</a:t>
            </a:r>
          </a:p>
          <a:p>
            <a:r>
              <a:rPr lang="en-US" baseline="0" dirty="0" smtClean="0"/>
              <a:t>(*code ends*)</a:t>
            </a:r>
          </a:p>
          <a:p>
            <a:r>
              <a:rPr lang="en-US" baseline="0" dirty="0" smtClean="0"/>
              <a:t>We try to compute the IF statement but condition variable isn’t present in cache</a:t>
            </a:r>
          </a:p>
          <a:p>
            <a:r>
              <a:rPr lang="en-US" baseline="0" dirty="0" smtClean="0"/>
              <a:t>Suppose the Branch Target Predictor is trained already and it chooses to go to the TRUE branch</a:t>
            </a:r>
          </a:p>
          <a:p>
            <a:r>
              <a:rPr lang="en-US" baseline="0" dirty="0" smtClean="0"/>
              <a:t>Intel’s flawed implementation allows such access to victim’s memory</a:t>
            </a:r>
          </a:p>
          <a:p>
            <a:r>
              <a:rPr lang="en-US" baseline="0" dirty="0" smtClean="0"/>
              <a:t>Line isn’t present in cache so a requested is dispatched</a:t>
            </a:r>
          </a:p>
          <a:p>
            <a:r>
              <a:rPr lang="en-US" baseline="0" dirty="0" smtClean="0"/>
              <a:t>Condition variable arrives and looks like we mis-predicted the branch so we clear the Pipeline and roll back changes made to registers </a:t>
            </a:r>
          </a:p>
          <a:p>
            <a:r>
              <a:rPr lang="en-US" baseline="0" dirty="0" smtClean="0"/>
              <a:t>The memory request dispatched by the mis-predicted branch is still in the cache and that’s is what we meant by Micro-architectural effect</a:t>
            </a:r>
          </a:p>
          <a:p>
            <a:r>
              <a:rPr lang="en-US" baseline="0" dirty="0" smtClean="0"/>
              <a:t>The attacker now can use Flush+Reload or Prime+Probe to recover the leaked data.</a:t>
            </a:r>
          </a:p>
        </p:txBody>
      </p:sp>
      <p:sp>
        <p:nvSpPr>
          <p:cNvPr id="4" name="Slide Number Placeholder 3"/>
          <p:cNvSpPr>
            <a:spLocks noGrp="1"/>
          </p:cNvSpPr>
          <p:nvPr>
            <p:ph type="sldNum" sz="quarter" idx="10"/>
          </p:nvPr>
        </p:nvSpPr>
        <p:spPr/>
        <p:txBody>
          <a:bodyPr/>
          <a:lstStyle/>
          <a:p>
            <a:fld id="{BBDB6C92-A2C1-4991-9700-DFDF852AE02C}" type="slidenum">
              <a:rPr lang="en-US" smtClean="0"/>
              <a:t>19</a:t>
            </a:fld>
            <a:endParaRPr lang="en-US"/>
          </a:p>
        </p:txBody>
      </p:sp>
    </p:spTree>
    <p:extLst>
      <p:ext uri="{BB962C8B-B14F-4D97-AF65-F5344CB8AC3E}">
        <p14:creationId xmlns:p14="http://schemas.microsoft.com/office/powerpoint/2010/main" val="3523044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אנחנו</a:t>
            </a:r>
            <a:r>
              <a:rPr lang="he-IL" baseline="0" dirty="0" smtClean="0"/>
              <a:t> נראה במצגת התקפות </a:t>
            </a:r>
            <a:r>
              <a:rPr lang="en-US" baseline="0" dirty="0" smtClean="0"/>
              <a:t>meltdown</a:t>
            </a:r>
            <a:r>
              <a:rPr lang="he-IL" baseline="0" dirty="0" smtClean="0"/>
              <a:t> ו</a:t>
            </a:r>
            <a:r>
              <a:rPr lang="en-US" baseline="0" dirty="0" smtClean="0"/>
              <a:t>fallout</a:t>
            </a:r>
            <a:r>
              <a:rPr lang="he-IL" baseline="0" dirty="0" smtClean="0"/>
              <a:t> </a:t>
            </a:r>
            <a:r>
              <a:rPr lang="en-US" baseline="0" dirty="0" smtClean="0"/>
              <a:t/>
            </a:r>
            <a:br>
              <a:rPr lang="en-US" baseline="0" dirty="0" smtClean="0"/>
            </a:br>
            <a:r>
              <a:rPr lang="he-IL" baseline="0" dirty="0" smtClean="0"/>
              <a:t>התקפת </a:t>
            </a:r>
            <a:r>
              <a:rPr lang="en-US" baseline="0" dirty="0" smtClean="0"/>
              <a:t>meltdown</a:t>
            </a:r>
            <a:r>
              <a:rPr lang="he-IL" baseline="0" dirty="0" smtClean="0"/>
              <a:t> היא התקפה שנעשתה על המעבדים של אינטל ועוד כמה חברות והיא מתבצעת דרך פרוסס במחשב ויכולה להדליף מידע רגיש שהתוקף לא אמור לדעת והיא נקראת כך כי היא ממיסה גבולות האבטחה של החומרה במחשב</a:t>
            </a:r>
            <a:r>
              <a:rPr lang="en-US" baseline="0" dirty="0" smtClean="0"/>
              <a:t/>
            </a:r>
            <a:br>
              <a:rPr lang="en-US" baseline="0" dirty="0" smtClean="0"/>
            </a:br>
            <a:r>
              <a:rPr lang="he-IL" baseline="0" dirty="0" smtClean="0"/>
              <a:t>התקפת </a:t>
            </a:r>
            <a:r>
              <a:rPr lang="en-US" baseline="0" dirty="0" smtClean="0"/>
              <a:t>fallout</a:t>
            </a:r>
            <a:r>
              <a:rPr lang="he-IL" baseline="0" dirty="0" smtClean="0"/>
              <a:t> היא סוג של </a:t>
            </a:r>
            <a:r>
              <a:rPr lang="en-US" baseline="0" dirty="0" smtClean="0"/>
              <a:t>meltdown</a:t>
            </a:r>
            <a:r>
              <a:rPr lang="he-IL" baseline="0" dirty="0" smtClean="0"/>
              <a:t> אבל היא מנצלת רכיב אחר שנקרא </a:t>
            </a:r>
            <a:r>
              <a:rPr lang="en-US" baseline="0" dirty="0" smtClean="0"/>
              <a:t>store-buffer</a:t>
            </a:r>
            <a:r>
              <a:rPr lang="he-IL" baseline="0" dirty="0" smtClean="0"/>
              <a:t> שנמצא בתוך המעבד</a:t>
            </a:r>
          </a:p>
          <a:p>
            <a:pPr algn="r" rtl="1"/>
            <a:r>
              <a:rPr lang="he-IL" baseline="0" dirty="0" smtClean="0"/>
              <a:t>להתקפת </a:t>
            </a:r>
            <a:r>
              <a:rPr lang="en-US" baseline="0" dirty="0" smtClean="0"/>
              <a:t>fallout</a:t>
            </a:r>
            <a:r>
              <a:rPr lang="he-IL" baseline="0" dirty="0" smtClean="0"/>
              <a:t> יש אחים שנקראים </a:t>
            </a:r>
            <a:r>
              <a:rPr lang="en-US" baseline="0" dirty="0" err="1" smtClean="0"/>
              <a:t>zombieload</a:t>
            </a:r>
            <a:r>
              <a:rPr lang="he-IL" baseline="0" dirty="0" smtClean="0"/>
              <a:t> ו</a:t>
            </a:r>
            <a:r>
              <a:rPr lang="en-US" baseline="0" dirty="0" smtClean="0"/>
              <a:t>RIDL</a:t>
            </a:r>
            <a:r>
              <a:rPr lang="he-IL" baseline="0" dirty="0" smtClean="0"/>
              <a:t> שמנצלות רכיבים בדומה ל</a:t>
            </a:r>
            <a:r>
              <a:rPr lang="en-US" baseline="0" dirty="0" smtClean="0"/>
              <a:t>fallout</a:t>
            </a:r>
            <a:r>
              <a:rPr lang="he-IL" baseline="0" dirty="0" smtClean="0"/>
              <a:t> אבל אנחנו נתעסק רק ב</a:t>
            </a:r>
            <a:r>
              <a:rPr lang="en-US" baseline="0" dirty="0" smtClean="0"/>
              <a:t>fallout</a:t>
            </a:r>
            <a:endParaRPr lang="en-US" dirty="0" smtClean="0"/>
          </a:p>
          <a:p>
            <a:endParaRPr lang="en-US" dirty="0" smtClean="0"/>
          </a:p>
          <a:p>
            <a:r>
              <a:rPr lang="en-US" dirty="0" smtClean="0"/>
              <a:t>We present “Meltdown” attacks and some variants of this attack, including Zombieload, RIDL and</a:t>
            </a:r>
            <a:r>
              <a:rPr lang="en-US" baseline="0" dirty="0" smtClean="0"/>
              <a:t> Fallout, We will be focusing mainly on Fallout in this presentation.</a:t>
            </a:r>
            <a:endParaRPr lang="en-US" dirty="0" smtClean="0"/>
          </a:p>
          <a:p>
            <a:r>
              <a:rPr lang="en-US" dirty="0" smtClean="0"/>
              <a:t>Meltdown</a:t>
            </a:r>
            <a:r>
              <a:rPr lang="en-US" baseline="0" dirty="0" smtClean="0"/>
              <a:t> is an attack performed on CPUs including those of Intel, IBM and some ARM microprocessors and is deployed from a certain computer program and can leak sensitive/unprivileged/”secret” data from other applications/programs including the OS system. this attack was called Meltdown </a:t>
            </a:r>
            <a:r>
              <a:rPr lang="en-US" sz="1200" b="0" i="0" kern="1200" dirty="0" smtClean="0">
                <a:solidFill>
                  <a:schemeClr val="tx1"/>
                </a:solidFill>
                <a:effectLst/>
                <a:latin typeface="+mn-lt"/>
                <a:ea typeface="+mn-ea"/>
                <a:cs typeface="+mn-cs"/>
              </a:rPr>
              <a:t>because "the vulnerability basically melts security boundaries which are normally enforced by the hardware.“</a:t>
            </a:r>
            <a:endParaRPr lang="en-US" sz="1200" b="0" i="0" u="none" strike="noStrike" kern="1200" baseline="30000" dirty="0" smtClean="0">
              <a:solidFill>
                <a:schemeClr val="tx1"/>
              </a:solidFill>
              <a:effectLst/>
              <a:latin typeface="+mn-lt"/>
              <a:ea typeface="+mn-ea"/>
              <a:cs typeface="+mn-cs"/>
            </a:endParaRPr>
          </a:p>
          <a:p>
            <a:r>
              <a:rPr lang="en-US" dirty="0" smtClean="0"/>
              <a:t>Fallout is a Meltdown-like attack that exploits</a:t>
            </a:r>
            <a:r>
              <a:rPr lang="en-US" baseline="0" dirty="0" smtClean="0"/>
              <a:t> a </a:t>
            </a:r>
            <a:r>
              <a:rPr lang="en-US" baseline="0" dirty="0" err="1" smtClean="0"/>
              <a:t>microarchitectural</a:t>
            </a:r>
            <a:r>
              <a:rPr lang="en-US" baseline="0" dirty="0" smtClean="0"/>
              <a:t> small component called Store-Buffer which was designed to make processors run faster as it stores-loads different writes/reads that may be used in the near future and can leak data written by other programs and even the Operating System. Fallout exploits this component by using Speculative Execution combined with TSX transactions, Call or Return statements. While Fallout have similar “brothers” that are called </a:t>
            </a:r>
            <a:r>
              <a:rPr lang="en-US" baseline="0" dirty="0" err="1" smtClean="0"/>
              <a:t>ZombieLoad</a:t>
            </a:r>
            <a:r>
              <a:rPr lang="en-US" baseline="0" dirty="0" smtClean="0"/>
              <a:t> and RIDL we will be only focusing on Fallout in this presentation.</a:t>
            </a:r>
            <a:endParaRPr lang="ar-LB" baseline="0" dirty="0" smtClean="0"/>
          </a:p>
        </p:txBody>
      </p:sp>
      <p:sp>
        <p:nvSpPr>
          <p:cNvPr id="4" name="Slide Number Placeholder 3"/>
          <p:cNvSpPr>
            <a:spLocks noGrp="1"/>
          </p:cNvSpPr>
          <p:nvPr>
            <p:ph type="sldNum" sz="quarter" idx="10"/>
          </p:nvPr>
        </p:nvSpPr>
        <p:spPr/>
        <p:txBody>
          <a:bodyPr/>
          <a:lstStyle/>
          <a:p>
            <a:fld id="{BBDB6C92-A2C1-4991-9700-DFDF852AE02C}" type="slidenum">
              <a:rPr lang="en-US" smtClean="0"/>
              <a:t>2</a:t>
            </a:fld>
            <a:endParaRPr lang="en-US"/>
          </a:p>
        </p:txBody>
      </p:sp>
    </p:spTree>
    <p:extLst>
      <p:ext uri="{BB962C8B-B14F-4D97-AF65-F5344CB8AC3E}">
        <p14:creationId xmlns:p14="http://schemas.microsoft.com/office/powerpoint/2010/main" val="38852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smtClean="0"/>
              <a:t>עכשיו שהסברנו כל מה שצריך, אפשר לדבר על התקפת </a:t>
            </a:r>
            <a:r>
              <a:rPr lang="en-US" baseline="0" dirty="0" smtClean="0"/>
              <a:t>meltdown</a:t>
            </a:r>
            <a:r>
              <a:rPr lang="he-IL" baseline="0" dirty="0" smtClean="0"/>
              <a:t> ו</a:t>
            </a:r>
            <a:r>
              <a:rPr lang="en-US" baseline="0" dirty="0" smtClean="0"/>
              <a:t>fallout</a:t>
            </a:r>
            <a:r>
              <a:rPr lang="he-IL" baseline="0" dirty="0" smtClean="0"/>
              <a:t> </a:t>
            </a:r>
            <a:r>
              <a:rPr lang="en-US" baseline="0" dirty="0" smtClean="0"/>
              <a:t/>
            </a:r>
            <a:br>
              <a:rPr lang="en-US" baseline="0" dirty="0" smtClean="0"/>
            </a:br>
            <a:r>
              <a:rPr lang="en-US" baseline="0" dirty="0" smtClean="0"/>
              <a:t>Meltdown</a:t>
            </a:r>
            <a:r>
              <a:rPr lang="he-IL" baseline="0" dirty="0" smtClean="0"/>
              <a:t> כמו שהסברנו קודם, הוא התקפה שמתבצעת עם מעבדים שמאפשרת קריאת מידע רגיש</a:t>
            </a:r>
            <a:r>
              <a:rPr lang="en-US" baseline="0" dirty="0" smtClean="0"/>
              <a:t/>
            </a:r>
            <a:br>
              <a:rPr lang="en-US" baseline="0" dirty="0" smtClean="0"/>
            </a:br>
            <a:r>
              <a:rPr lang="en-US" baseline="0" dirty="0" smtClean="0"/>
              <a:t>Meltdown</a:t>
            </a:r>
            <a:r>
              <a:rPr lang="he-IL" baseline="0" dirty="0" smtClean="0"/>
              <a:t> הוקצה לו מספר </a:t>
            </a:r>
            <a:r>
              <a:rPr lang="en-US" baseline="0" dirty="0" smtClean="0"/>
              <a:t>CVE</a:t>
            </a:r>
            <a:br>
              <a:rPr lang="en-US" baseline="0" dirty="0" smtClean="0"/>
            </a:br>
            <a:r>
              <a:rPr lang="en-US" baseline="0" dirty="0" smtClean="0"/>
              <a:t>Meltdown</a:t>
            </a:r>
            <a:r>
              <a:rPr lang="he-IL" baseline="0" dirty="0" smtClean="0"/>
              <a:t> גם נקרא </a:t>
            </a:r>
            <a:r>
              <a:rPr lang="en-US" baseline="0" dirty="0" smtClean="0"/>
              <a:t>Rogue data cache load</a:t>
            </a:r>
            <a:br>
              <a:rPr lang="en-US" baseline="0" dirty="0" smtClean="0"/>
            </a:br>
            <a:r>
              <a:rPr lang="he-IL" baseline="0" dirty="0" smtClean="0"/>
              <a:t>ל</a:t>
            </a:r>
            <a:r>
              <a:rPr lang="en-US" baseline="0" dirty="0" smtClean="0"/>
              <a:t>Meltdown</a:t>
            </a:r>
            <a:r>
              <a:rPr lang="he-IL" baseline="0" dirty="0" smtClean="0"/>
              <a:t> יש "אח" שנרא </a:t>
            </a:r>
            <a:r>
              <a:rPr lang="en-US" baseline="0" dirty="0" err="1" smtClean="0"/>
              <a:t>spectre</a:t>
            </a:r>
            <a:r>
              <a:rPr lang="he-IL" baseline="0" dirty="0" smtClean="0"/>
              <a:t> והוא יותר מסוכן וקשה לעלות עליו</a:t>
            </a:r>
            <a:endParaRPr lang="en-US" dirty="0" smtClean="0"/>
          </a:p>
          <a:p>
            <a:endParaRPr lang="en-US" dirty="0" smtClean="0"/>
          </a:p>
          <a:p>
            <a:r>
              <a:rPr lang="en-US" dirty="0" smtClean="0"/>
              <a:t>Well,</a:t>
            </a:r>
            <a:r>
              <a:rPr lang="en-US" baseline="0" dirty="0" smtClean="0"/>
              <a:t> Now that we’ve explained everything needed to talk about how meltdown &amp; fallout works, let us begin.</a:t>
            </a:r>
          </a:p>
          <a:p>
            <a:r>
              <a:rPr lang="en-US" baseline="0" dirty="0" smtClean="0"/>
              <a:t>Meltdown as explained before is an exploit in CPU systems allowing to read unauthorized data.</a:t>
            </a:r>
            <a:br>
              <a:rPr lang="en-US" baseline="0" dirty="0" smtClean="0"/>
            </a:br>
            <a:r>
              <a:rPr lang="en-US" baseline="0" dirty="0" smtClean="0"/>
              <a:t>Meltdown was signed a CVE ID, A reference for publicly known security exploits</a:t>
            </a:r>
          </a:p>
          <a:p>
            <a:r>
              <a:rPr lang="en-US" baseline="0" dirty="0" smtClean="0"/>
              <a:t>Meltdown have another name RDCL.</a:t>
            </a:r>
          </a:p>
          <a:p>
            <a:r>
              <a:rPr lang="en-US" baseline="0" dirty="0" smtClean="0"/>
              <a:t>Meltdown have a very similar attack called Spectre, they share a lot of things but Spectre have variants that haven’t been patched by Intel and is far more dangerous because it can run on browsers with JavaScript.</a:t>
            </a:r>
            <a:endParaRPr lang="ar-LB" baseline="0" dirty="0" smtClean="0"/>
          </a:p>
        </p:txBody>
      </p:sp>
      <p:sp>
        <p:nvSpPr>
          <p:cNvPr id="4" name="Slide Number Placeholder 3"/>
          <p:cNvSpPr>
            <a:spLocks noGrp="1"/>
          </p:cNvSpPr>
          <p:nvPr>
            <p:ph type="sldNum" sz="quarter" idx="10"/>
          </p:nvPr>
        </p:nvSpPr>
        <p:spPr/>
        <p:txBody>
          <a:bodyPr/>
          <a:lstStyle/>
          <a:p>
            <a:fld id="{BBDB6C92-A2C1-4991-9700-DFDF852AE02C}" type="slidenum">
              <a:rPr lang="en-US" smtClean="0"/>
              <a:t>20</a:t>
            </a:fld>
            <a:endParaRPr lang="en-US"/>
          </a:p>
        </p:txBody>
      </p:sp>
    </p:spTree>
    <p:extLst>
      <p:ext uri="{BB962C8B-B14F-4D97-AF65-F5344CB8AC3E}">
        <p14:creationId xmlns:p14="http://schemas.microsoft.com/office/powerpoint/2010/main" val="2468535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baseline="0" dirty="0" smtClean="0"/>
          </a:p>
          <a:p>
            <a:pPr algn="r" rtl="1"/>
            <a:r>
              <a:rPr lang="he-IL" baseline="0" dirty="0" smtClean="0"/>
              <a:t>בשביל להסביר </a:t>
            </a:r>
            <a:r>
              <a:rPr lang="en-US" baseline="0" dirty="0" smtClean="0"/>
              <a:t>Meltdown</a:t>
            </a:r>
            <a:r>
              <a:rPr lang="he-IL" baseline="0" dirty="0" smtClean="0"/>
              <a:t> צריך רק להסביר דבר אחרון שנקרא </a:t>
            </a:r>
            <a:r>
              <a:rPr lang="en-US" baseline="0" dirty="0" smtClean="0"/>
              <a:t>out-of-order execution</a:t>
            </a:r>
          </a:p>
          <a:p>
            <a:pPr marL="0" marR="0" lvl="0" indent="0" algn="r" defTabSz="914400" rtl="1" eaLnBrk="1" fontAlgn="auto" latinLnBrk="0" hangingPunct="1">
              <a:lnSpc>
                <a:spcPct val="100000"/>
              </a:lnSpc>
              <a:spcBef>
                <a:spcPts val="0"/>
              </a:spcBef>
              <a:spcAft>
                <a:spcPts val="0"/>
              </a:spcAft>
              <a:buClrTx/>
              <a:buSzTx/>
              <a:buFontTx/>
              <a:buNone/>
              <a:tabLst/>
              <a:defRPr/>
            </a:pPr>
            <a:r>
              <a:rPr lang="en-US" baseline="0" dirty="0" smtClean="0"/>
              <a:t>out-of-order </a:t>
            </a:r>
            <a:r>
              <a:rPr lang="en-US" baseline="0" dirty="0" err="1" smtClean="0"/>
              <a:t>executio</a:t>
            </a:r>
            <a:r>
              <a:rPr lang="he-IL" baseline="0" dirty="0" smtClean="0"/>
              <a:t> הוא שיטת ביצוע פקודות שיכול להיות שיש פקודות מסודרות בצורה מסויימת בתוכנית אבל המעבד מבצע אותם בסדר אחר כדי לקבל ביוצועים טובים יותר</a:t>
            </a:r>
            <a:endParaRPr lang="en-US" baseline="0" dirty="0" smtClean="0"/>
          </a:p>
          <a:p>
            <a:endParaRPr lang="en-US" dirty="0" smtClean="0"/>
          </a:p>
          <a:p>
            <a:r>
              <a:rPr lang="en-US" dirty="0" smtClean="0"/>
              <a:t>Now to explain</a:t>
            </a:r>
            <a:r>
              <a:rPr lang="en-US" baseline="0" dirty="0" smtClean="0"/>
              <a:t> Meltdown we explain what </a:t>
            </a:r>
            <a:r>
              <a:rPr lang="en-US" baseline="0" dirty="0" err="1" smtClean="0"/>
              <a:t>OoO</a:t>
            </a:r>
            <a:r>
              <a:rPr lang="en-US" baseline="0" dirty="0" smtClean="0"/>
              <a:t> is, it’s an instruction execution method that may execute instructions differently from what they appear in the program allowing the CPU to execute more instructions instead of waiting for data from memory and such.</a:t>
            </a:r>
          </a:p>
        </p:txBody>
      </p:sp>
      <p:sp>
        <p:nvSpPr>
          <p:cNvPr id="4" name="Slide Number Placeholder 3"/>
          <p:cNvSpPr>
            <a:spLocks noGrp="1"/>
          </p:cNvSpPr>
          <p:nvPr>
            <p:ph type="sldNum" sz="quarter" idx="10"/>
          </p:nvPr>
        </p:nvSpPr>
        <p:spPr/>
        <p:txBody>
          <a:bodyPr/>
          <a:lstStyle/>
          <a:p>
            <a:fld id="{BBDB6C92-A2C1-4991-9700-DFDF852AE02C}" type="slidenum">
              <a:rPr lang="en-US" smtClean="0"/>
              <a:t>21</a:t>
            </a:fld>
            <a:endParaRPr lang="en-US"/>
          </a:p>
        </p:txBody>
      </p:sp>
    </p:spTree>
    <p:extLst>
      <p:ext uri="{BB962C8B-B14F-4D97-AF65-F5344CB8AC3E}">
        <p14:creationId xmlns:p14="http://schemas.microsoft.com/office/powerpoint/2010/main" val="130282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dirty="0" err="1" smtClean="0"/>
              <a:t>Probe_array</a:t>
            </a:r>
            <a:r>
              <a:rPr lang="he-IL" dirty="0" smtClean="0"/>
              <a:t> הוא מערך שמכיל ערכי זבל אבל החשוב האינדקסים שלו</a:t>
            </a:r>
            <a:r>
              <a:rPr lang="en-US" dirty="0" smtClean="0"/>
              <a:t/>
            </a:r>
            <a:br>
              <a:rPr lang="en-US" dirty="0" smtClean="0"/>
            </a:br>
            <a:r>
              <a:rPr lang="he-IL" dirty="0" smtClean="0"/>
              <a:t>אנחנו עושים</a:t>
            </a:r>
            <a:r>
              <a:rPr lang="he-IL" baseline="0" dirty="0" smtClean="0"/>
              <a:t> </a:t>
            </a:r>
            <a:r>
              <a:rPr lang="en-US" baseline="0" dirty="0" smtClean="0"/>
              <a:t>flush</a:t>
            </a:r>
            <a:r>
              <a:rPr lang="he-IL" baseline="0" dirty="0" smtClean="0"/>
              <a:t> לכל שורה ב</a:t>
            </a:r>
            <a:r>
              <a:rPr lang="en-US" baseline="0" dirty="0" smtClean="0"/>
              <a:t>cache</a:t>
            </a:r>
            <a:r>
              <a:rPr lang="he-IL" baseline="0" dirty="0" smtClean="0"/>
              <a:t> שמכילה התאים האלה כדי שמאוחר נעשה התקפת </a:t>
            </a:r>
            <a:r>
              <a:rPr lang="en-US" baseline="0" dirty="0" err="1" smtClean="0"/>
              <a:t>flush+reload</a:t>
            </a:r>
            <a:r>
              <a:rPr lang="he-IL" baseline="0" dirty="0" smtClean="0"/>
              <a:t>, בשימוש של </a:t>
            </a:r>
            <a:r>
              <a:rPr lang="en-US" baseline="0" dirty="0" smtClean="0"/>
              <a:t>_</a:t>
            </a:r>
            <a:r>
              <a:rPr lang="en-US" baseline="0" dirty="0" err="1" smtClean="0"/>
              <a:t>mm_clflush</a:t>
            </a:r>
            <a:r>
              <a:rPr lang="he-IL" baseline="0" dirty="0" smtClean="0"/>
              <a:t> </a:t>
            </a:r>
            <a:r>
              <a:rPr lang="en-US" baseline="0" dirty="0" smtClean="0"/>
              <a:t/>
            </a:r>
            <a:br>
              <a:rPr lang="en-US" baseline="0" dirty="0" smtClean="0"/>
            </a:br>
            <a:r>
              <a:rPr lang="he-IL" baseline="0" dirty="0" smtClean="0"/>
              <a:t>אנחנו נצביע על הכתובת שאנחנו רוצים להדליף ממנה ועושים </a:t>
            </a:r>
            <a:r>
              <a:rPr lang="en-US" baseline="0" dirty="0" smtClean="0"/>
              <a:t>dereference </a:t>
            </a:r>
            <a:r>
              <a:rPr lang="he-IL" baseline="0" dirty="0" smtClean="0"/>
              <a:t> לפויינטר שיש שם, אז נזרק אקספשן ? מה עכשיו ? צודק נזרק שגיאה אבל </a:t>
            </a:r>
            <a:r>
              <a:rPr lang="en-US" baseline="0" dirty="0" err="1" smtClean="0"/>
              <a:t>OoO</a:t>
            </a:r>
            <a:r>
              <a:rPr lang="he-IL" baseline="0" dirty="0" smtClean="0"/>
              <a:t> יהיה מודע לזה קצת מאוחר</a:t>
            </a:r>
            <a:endParaRPr lang="en-US" dirty="0" smtClean="0"/>
          </a:p>
          <a:p>
            <a:endParaRPr lang="en-US" dirty="0" smtClean="0"/>
          </a:p>
          <a:p>
            <a:r>
              <a:rPr lang="en-US" dirty="0" err="1" smtClean="0"/>
              <a:t>Probe_array</a:t>
            </a:r>
            <a:r>
              <a:rPr lang="en-US" dirty="0" smtClean="0"/>
              <a:t> is an</a:t>
            </a:r>
            <a:r>
              <a:rPr lang="en-US" baseline="0" dirty="0" smtClean="0"/>
              <a:t> array containing dummy values but we will use it.</a:t>
            </a:r>
            <a:endParaRPr lang="en-US" dirty="0" smtClean="0"/>
          </a:p>
          <a:p>
            <a:r>
              <a:rPr lang="en-US" dirty="0" smtClean="0"/>
              <a:t>We</a:t>
            </a:r>
            <a:r>
              <a:rPr lang="en-US" baseline="0" dirty="0" smtClean="0"/>
              <a:t> flush down every line from the cache so we later perform a Flush+Reload attack to know the </a:t>
            </a:r>
            <a:r>
              <a:rPr lang="en-US" baseline="0" dirty="0" err="1" smtClean="0"/>
              <a:t>sercret</a:t>
            </a:r>
            <a:r>
              <a:rPr lang="en-US" baseline="0" dirty="0" smtClean="0"/>
              <a:t> value, Using _mm_clflush which is the C version of the x86 instruction </a:t>
            </a:r>
            <a:r>
              <a:rPr lang="en-US" baseline="0" dirty="0" err="1" smtClean="0"/>
              <a:t>clflush</a:t>
            </a:r>
            <a:r>
              <a:rPr lang="en-US" baseline="0" dirty="0" smtClean="0"/>
              <a:t>,.</a:t>
            </a:r>
          </a:p>
          <a:p>
            <a:r>
              <a:rPr lang="en-US" dirty="0" smtClean="0"/>
              <a:t>We point to the address</a:t>
            </a:r>
            <a:r>
              <a:rPr lang="en-US" baseline="0" dirty="0" smtClean="0"/>
              <a:t> we want to leak and dereference the pointer, Boom! Exception, process terminated what now ? Well an exception will happen its just that </a:t>
            </a:r>
            <a:r>
              <a:rPr lang="en-US" baseline="0" dirty="0" err="1" smtClean="0"/>
              <a:t>OoO</a:t>
            </a:r>
            <a:r>
              <a:rPr lang="en-US" baseline="0" dirty="0" smtClean="0"/>
              <a:t> is a little late to that</a:t>
            </a:r>
          </a:p>
        </p:txBody>
      </p:sp>
      <p:sp>
        <p:nvSpPr>
          <p:cNvPr id="4" name="Slide Number Placeholder 3"/>
          <p:cNvSpPr>
            <a:spLocks noGrp="1"/>
          </p:cNvSpPr>
          <p:nvPr>
            <p:ph type="sldNum" sz="quarter" idx="10"/>
          </p:nvPr>
        </p:nvSpPr>
        <p:spPr/>
        <p:txBody>
          <a:bodyPr/>
          <a:lstStyle/>
          <a:p>
            <a:fld id="{BBDB6C92-A2C1-4991-9700-DFDF852AE02C}" type="slidenum">
              <a:rPr lang="en-US" smtClean="0"/>
              <a:t>22</a:t>
            </a:fld>
            <a:endParaRPr lang="en-US"/>
          </a:p>
        </p:txBody>
      </p:sp>
    </p:spTree>
    <p:extLst>
      <p:ext uri="{BB962C8B-B14F-4D97-AF65-F5344CB8AC3E}">
        <p14:creationId xmlns:p14="http://schemas.microsoft.com/office/powerpoint/2010/main" val="157049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200" b="0" i="0" u="none" strike="noStrike" kern="1200" cap="none" spc="0" normalizeH="0" baseline="0" noProof="0" dirty="0" smtClean="0">
                <a:ln>
                  <a:noFill/>
                </a:ln>
                <a:solidFill>
                  <a:prstClr val="black"/>
                </a:solidFill>
                <a:effectLst/>
                <a:uLnTx/>
                <a:uFillTx/>
                <a:latin typeface="+mn-lt"/>
                <a:ea typeface="+mn-ea"/>
                <a:cs typeface="+mn-cs"/>
              </a:rPr>
              <a:t>אמרנו שכן תהיה שגיאה והפרוסס שלנו יסתיים אבל בגלל זה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meltdown</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מצטרך שני פרוססים עם זכרון משותף (כמובן </a:t>
            </a:r>
            <a:r>
              <a:rPr kumimoji="0" lang="en-US" sz="1200" b="0" i="0" u="none" strike="noStrike" kern="1200" cap="none" spc="0" normalizeH="0" baseline="0" noProof="0" dirty="0" err="1" smtClean="0">
                <a:ln>
                  <a:noFill/>
                </a:ln>
                <a:solidFill>
                  <a:prstClr val="black"/>
                </a:solidFill>
                <a:effectLst/>
                <a:uLnTx/>
                <a:uFillTx/>
                <a:latin typeface="+mn-lt"/>
                <a:ea typeface="+mn-ea"/>
                <a:cs typeface="+mn-cs"/>
              </a:rPr>
              <a:t>probe_array</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כדי לבצע ההתקפה, אבל אפשר לעשות ההתקפה הזו דרך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speculative execution</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עם קצת אימון ליחידות ניחוש הסעיפים ובכך לא נקבל שגיאות, או אפשר להשתמש גם בפקודות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TSX</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אז נניח ש </a:t>
            </a:r>
            <a:r>
              <a:rPr kumimoji="0" lang="en-US" sz="1200" b="0" i="0" u="none" strike="noStrike" kern="1200" cap="none" spc="0" normalizeH="0" baseline="0" noProof="0" dirty="0" err="1" smtClean="0">
                <a:ln>
                  <a:noFill/>
                </a:ln>
                <a:solidFill>
                  <a:prstClr val="black"/>
                </a:solidFill>
                <a:effectLst/>
                <a:uLnTx/>
                <a:uFillTx/>
                <a:latin typeface="+mn-lt"/>
                <a:ea typeface="+mn-ea"/>
                <a:cs typeface="+mn-cs"/>
              </a:rPr>
              <a:t>OoO</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מבצע הכל לפני שהשגיאה נזרקת, שורה 120 תגרום לתא מסויים להיכנס ל</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cache</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אבל התא הזה מסתמך על ערך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secret</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לכן אפשר לדעת איזה תא היה ב</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cache</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ע"י התקפת </a:t>
            </a:r>
            <a:r>
              <a:rPr kumimoji="0" lang="en-US" sz="1200" b="0" i="0" u="none" strike="noStrike" kern="1200" cap="none" spc="0" normalizeH="0" baseline="0" noProof="0" dirty="0" err="1" smtClean="0">
                <a:ln>
                  <a:noFill/>
                </a:ln>
                <a:solidFill>
                  <a:prstClr val="black"/>
                </a:solidFill>
                <a:effectLst/>
                <a:uLnTx/>
                <a:uFillTx/>
                <a:latin typeface="+mn-lt"/>
                <a:ea typeface="+mn-ea"/>
                <a:cs typeface="+mn-cs"/>
              </a:rPr>
              <a:t>flush+reload</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ולמדוד הזמנים של התאים כולם והתא שיש הכי פחות זמן (יהיה פחות עם הבדל גדול קצת ביחס לממוצע) יסמל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cache hit</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שזה ערך ה</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dummy</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לכן לפי האינדקס אפשר לדעת מה הוא ה</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secret</a:t>
            </a:r>
          </a:p>
          <a:p>
            <a:endParaRPr lang="en-US" dirty="0" smtClean="0"/>
          </a:p>
          <a:p>
            <a:r>
              <a:rPr lang="en-US" dirty="0" smtClean="0"/>
              <a:t>Well</a:t>
            </a:r>
            <a:r>
              <a:rPr lang="en-US" baseline="0" dirty="0" smtClean="0"/>
              <a:t> you are right, in a code like this an exception is thrown and the process will be terminated so in this case a Meltdown attack requires two process with shared memory (especially probe_array) to carry out the attack, But we can speculative execution like we mentioned before with some training to the branch prediction unit to suppress the exception that is thrown because of unprivileged access to kernel’s memory or TSX commands.</a:t>
            </a:r>
          </a:p>
          <a:p>
            <a:r>
              <a:rPr lang="en-US" baseline="0" dirty="0" smtClean="0"/>
              <a:t>So suppose </a:t>
            </a:r>
            <a:r>
              <a:rPr lang="en-US" baseline="0" dirty="0" err="1" smtClean="0"/>
              <a:t>OoO</a:t>
            </a:r>
            <a:r>
              <a:rPr lang="en-US" baseline="0" dirty="0" smtClean="0"/>
              <a:t> executes everything before the exception is thrown, line 120 will cause a specific array element to enter the cache, so to know which one we use Flush+Reload attack to measure the time it takes an array element to reach the cache, the element that is equivalent to dummy will have the fastest time because we already requested it in line 120, so we can know the secret value after cache-timing attack. </a:t>
            </a:r>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23</a:t>
            </a:fld>
            <a:endParaRPr lang="en-US"/>
          </a:p>
        </p:txBody>
      </p:sp>
    </p:spTree>
    <p:extLst>
      <p:ext uri="{BB962C8B-B14F-4D97-AF65-F5344CB8AC3E}">
        <p14:creationId xmlns:p14="http://schemas.microsoft.com/office/powerpoint/2010/main" val="3613014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200" b="0" i="0" u="none" strike="noStrike" kern="1200" cap="none" spc="0" normalizeH="0" baseline="0" noProof="0" dirty="0" smtClean="0">
                <a:ln>
                  <a:noFill/>
                </a:ln>
                <a:solidFill>
                  <a:prstClr val="black"/>
                </a:solidFill>
                <a:effectLst/>
                <a:uLnTx/>
                <a:uFillTx/>
                <a:latin typeface="+mn-lt"/>
                <a:ea typeface="+mn-ea"/>
                <a:cs typeface="+mn-cs"/>
              </a:rPr>
              <a:t>למה הכל מוכפל ב 4096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זה גודל דף וזה מונע ה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prefetching</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של מערכת ההפעלה</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לא נעשו התקפות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meltdown</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בעולם האמיתי מאז הגילוי הראשון שלו</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כמעט כל מעבדי אינטל משנת 1995 ועד היום מושפעים מההתקפה הזו וגם סדרת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Cortex </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של חברת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ARM</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וגם סדרת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Power</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של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IBM</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חברת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AMD</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הוכיחה שהתקפת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meltdown</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לא עובדת על מעבדים שלה בגלל הגבלות על גישות הזכרון יותר</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חזקות משל אינטל</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endParaRPr lang="en-US" dirty="0" smtClean="0"/>
          </a:p>
          <a:p>
            <a:r>
              <a:rPr lang="en-US" dirty="0" smtClean="0"/>
              <a:t>Learned</a:t>
            </a:r>
            <a:r>
              <a:rPr lang="en-US" baseline="0" dirty="0" smtClean="0"/>
              <a:t> in the OS202 course, The OS pre-fetches the whole page to prevent future stalling</a:t>
            </a:r>
          </a:p>
          <a:p>
            <a:r>
              <a:rPr lang="en-US" baseline="0" dirty="0" smtClean="0"/>
              <a:t>No meltdown attacks were reported in the real world</a:t>
            </a:r>
          </a:p>
          <a:p>
            <a:r>
              <a:rPr lang="en-US" baseline="0" dirty="0" smtClean="0"/>
              <a:t>AMD had no problems with meltdown because of their user-privilege checking in memory accesses</a:t>
            </a:r>
            <a:endParaRPr lang="ar-LB" baseline="0" dirty="0" smtClean="0"/>
          </a:p>
        </p:txBody>
      </p:sp>
      <p:sp>
        <p:nvSpPr>
          <p:cNvPr id="4" name="Slide Number Placeholder 3"/>
          <p:cNvSpPr>
            <a:spLocks noGrp="1"/>
          </p:cNvSpPr>
          <p:nvPr>
            <p:ph type="sldNum" sz="quarter" idx="10"/>
          </p:nvPr>
        </p:nvSpPr>
        <p:spPr/>
        <p:txBody>
          <a:bodyPr/>
          <a:lstStyle/>
          <a:p>
            <a:fld id="{BBDB6C92-A2C1-4991-9700-DFDF852AE02C}" type="slidenum">
              <a:rPr lang="en-US" smtClean="0"/>
              <a:t>24</a:t>
            </a:fld>
            <a:endParaRPr lang="en-US"/>
          </a:p>
        </p:txBody>
      </p:sp>
    </p:spTree>
    <p:extLst>
      <p:ext uri="{BB962C8B-B14F-4D97-AF65-F5344CB8AC3E}">
        <p14:creationId xmlns:p14="http://schemas.microsoft.com/office/powerpoint/2010/main" val="2332236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200" b="0" i="0" u="none" strike="noStrike" kern="1200" cap="none" spc="0" normalizeH="0" baseline="0" noProof="0" dirty="0" smtClean="0">
                <a:ln>
                  <a:noFill/>
                </a:ln>
                <a:solidFill>
                  <a:prstClr val="black"/>
                </a:solidFill>
                <a:effectLst/>
                <a:uLnTx/>
                <a:uFillTx/>
                <a:latin typeface="+mn-lt"/>
                <a:ea typeface="+mn-ea"/>
                <a:cs typeface="+mn-cs"/>
              </a:rPr>
              <a:t>אז איך מונעים התקפה כזו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הוכח שמערכות עם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KPTI</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לא מאפשרות התקפת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meltdown</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אבל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KPTI </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מוריד הביצועים באחוז שיכול להגיע עד 30% אבל אינטל מכחישה זה</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אינטל הוסיפה חומרה כדי למנוע התקפות </a:t>
            </a:r>
            <a:r>
              <a:rPr kumimoji="0" lang="en-US" sz="1200" b="0" i="0" u="none" strike="noStrike" kern="1200" cap="none" spc="0" normalizeH="0" baseline="0" noProof="0" dirty="0" err="1" smtClean="0">
                <a:ln>
                  <a:noFill/>
                </a:ln>
                <a:solidFill>
                  <a:prstClr val="black"/>
                </a:solidFill>
                <a:effectLst/>
                <a:uLnTx/>
                <a:uFillTx/>
                <a:latin typeface="+mn-lt"/>
                <a:ea typeface="+mn-ea"/>
                <a:cs typeface="+mn-cs"/>
              </a:rPr>
              <a:t>meltdown+spectre</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v2</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אבל לא התקפות </a:t>
            </a:r>
            <a:r>
              <a:rPr kumimoji="0" lang="en-US" sz="1200" b="0" i="0" u="none" strike="noStrike" kern="1200" cap="none" spc="0" normalizeH="0" baseline="0" noProof="0" dirty="0" err="1" smtClean="0">
                <a:ln>
                  <a:noFill/>
                </a:ln>
                <a:solidFill>
                  <a:prstClr val="black"/>
                </a:solidFill>
                <a:effectLst/>
                <a:uLnTx/>
                <a:uFillTx/>
                <a:latin typeface="+mn-lt"/>
                <a:ea typeface="+mn-ea"/>
                <a:cs typeface="+mn-cs"/>
              </a:rPr>
              <a:t>spectre</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variant 1</a:t>
            </a:r>
          </a:p>
          <a:p>
            <a:endParaRPr lang="en-US" dirty="0" smtClean="0"/>
          </a:p>
          <a:p>
            <a:r>
              <a:rPr lang="en-US" dirty="0" smtClean="0"/>
              <a:t>Mitigations</a:t>
            </a:r>
            <a:r>
              <a:rPr lang="en-US" baseline="0" dirty="0" smtClean="0"/>
              <a:t> were introduced for Meltdown attacks</a:t>
            </a:r>
          </a:p>
          <a:p>
            <a:r>
              <a:rPr lang="en-US" baseline="0" dirty="0" smtClean="0"/>
              <a:t>Systems that use KPTI are prevented from meltdown attacks</a:t>
            </a:r>
          </a:p>
          <a:p>
            <a:r>
              <a:rPr lang="en-US" baseline="0" dirty="0" smtClean="0"/>
              <a:t>But KPTI technique reduces performance by as much as 30% but Intel denied this </a:t>
            </a:r>
          </a:p>
          <a:p>
            <a:r>
              <a:rPr lang="en-US" baseline="0" dirty="0" smtClean="0"/>
              <a:t>Intel added silicone mitigations for Meltdown and Spectre Variant 2</a:t>
            </a:r>
            <a:endParaRPr lang="ar-LB" baseline="0" dirty="0" smtClean="0"/>
          </a:p>
        </p:txBody>
      </p:sp>
      <p:sp>
        <p:nvSpPr>
          <p:cNvPr id="4" name="Slide Number Placeholder 3"/>
          <p:cNvSpPr>
            <a:spLocks noGrp="1"/>
          </p:cNvSpPr>
          <p:nvPr>
            <p:ph type="sldNum" sz="quarter" idx="10"/>
          </p:nvPr>
        </p:nvSpPr>
        <p:spPr/>
        <p:txBody>
          <a:bodyPr/>
          <a:lstStyle/>
          <a:p>
            <a:fld id="{BBDB6C92-A2C1-4991-9700-DFDF852AE02C}" type="slidenum">
              <a:rPr lang="en-US" smtClean="0"/>
              <a:t>25</a:t>
            </a:fld>
            <a:endParaRPr lang="en-US"/>
          </a:p>
        </p:txBody>
      </p:sp>
    </p:spTree>
    <p:extLst>
      <p:ext uri="{BB962C8B-B14F-4D97-AF65-F5344CB8AC3E}">
        <p14:creationId xmlns:p14="http://schemas.microsoft.com/office/powerpoint/2010/main" val="2054777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ככה</a:t>
            </a:r>
            <a:r>
              <a:rPr lang="he-IL" baseline="0" dirty="0" smtClean="0"/>
              <a:t> נראים מהנדסי אינטל אחרי שתיקנו התקפות </a:t>
            </a:r>
            <a:r>
              <a:rPr lang="en-US" baseline="0" dirty="0" smtClean="0"/>
              <a:t>meltdown</a:t>
            </a:r>
            <a:r>
              <a:rPr lang="he-IL" baseline="0" dirty="0" smtClean="0"/>
              <a:t> </a:t>
            </a:r>
            <a:r>
              <a:rPr lang="en-US" baseline="0" dirty="0" smtClean="0"/>
              <a:t/>
            </a:r>
            <a:br>
              <a:rPr lang="en-US" baseline="0" dirty="0" smtClean="0"/>
            </a:br>
            <a:r>
              <a:rPr lang="he-IL" baseline="0" dirty="0" smtClean="0"/>
              <a:t>אבל למה הכל נשרף מאחורה ? </a:t>
            </a:r>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26</a:t>
            </a:fld>
            <a:endParaRPr lang="en-US"/>
          </a:p>
        </p:txBody>
      </p:sp>
    </p:spTree>
    <p:extLst>
      <p:ext uri="{BB962C8B-B14F-4D97-AF65-F5344CB8AC3E}">
        <p14:creationId xmlns:p14="http://schemas.microsoft.com/office/powerpoint/2010/main" val="1801618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200" b="0" i="0" u="none" strike="noStrike" kern="1200" cap="none" spc="0" normalizeH="0" baseline="0" noProof="0" dirty="0" smtClean="0">
                <a:ln>
                  <a:noFill/>
                </a:ln>
                <a:solidFill>
                  <a:prstClr val="black"/>
                </a:solidFill>
                <a:effectLst/>
                <a:uLnTx/>
                <a:uFillTx/>
                <a:latin typeface="+mn-lt"/>
                <a:ea typeface="+mn-ea"/>
                <a:cs typeface="+mn-cs"/>
              </a:rPr>
              <a:t>נציג עכשיו התקפת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fallout</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en-US" sz="1200" b="0" i="0" u="none" strike="noStrike" kern="1200" cap="none" spc="0" normalizeH="0" baseline="0" noProof="0" dirty="0" smtClean="0">
                <a:ln>
                  <a:noFill/>
                </a:ln>
                <a:solidFill>
                  <a:prstClr val="black"/>
                </a:solidFill>
                <a:effectLst/>
                <a:uLnTx/>
                <a:uFillTx/>
                <a:latin typeface="+mn-lt"/>
                <a:ea typeface="+mn-ea"/>
                <a:cs typeface="+mn-cs"/>
              </a:rPr>
              <a:t>fallout</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נקרא במקור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micro architectural store buffer data sampling</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מספר </a:t>
            </a:r>
            <a:r>
              <a:rPr kumimoji="0" lang="en-US" sz="1200" b="0" i="0" u="none" strike="noStrike" kern="1200" cap="none" spc="0" normalizeH="0" baseline="0" noProof="0" dirty="0" err="1" smtClean="0">
                <a:ln>
                  <a:noFill/>
                </a:ln>
                <a:solidFill>
                  <a:prstClr val="black"/>
                </a:solidFill>
                <a:effectLst/>
                <a:uLnTx/>
                <a:uFillTx/>
                <a:latin typeface="+mn-lt"/>
                <a:ea typeface="+mn-ea"/>
                <a:cs typeface="+mn-cs"/>
              </a:rPr>
              <a:t>cve</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ניתן להתקפת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fallout</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להתקפת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fallout</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יש כמה שיטות לבצע אבל אנחנו נדבר רק על אחת שמעניינת אותנו בהרחבה</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endParaRPr lang="en-US" dirty="0" smtClean="0"/>
          </a:p>
          <a:p>
            <a:r>
              <a:rPr lang="en-US" dirty="0" smtClean="0"/>
              <a:t>We</a:t>
            </a:r>
            <a:r>
              <a:rPr lang="en-US" baseline="0" dirty="0" smtClean="0"/>
              <a:t> here present Fallout, a variant of Meltdown the abuses the store-buffer inside the processor</a:t>
            </a:r>
          </a:p>
          <a:p>
            <a:r>
              <a:rPr lang="en-US" baseline="0" dirty="0" smtClean="0"/>
              <a:t>Fallout is originally named MSBDS</a:t>
            </a:r>
          </a:p>
          <a:p>
            <a:r>
              <a:rPr lang="en-US" baseline="0" dirty="0" smtClean="0"/>
              <a:t>Common </a:t>
            </a:r>
            <a:r>
              <a:rPr lang="en-US" baseline="0" dirty="0" err="1" smtClean="0"/>
              <a:t>Vulneribality</a:t>
            </a:r>
            <a:r>
              <a:rPr lang="en-US" baseline="0" dirty="0" smtClean="0"/>
              <a:t> ID was issued for Fallout</a:t>
            </a:r>
          </a:p>
          <a:p>
            <a:r>
              <a:rPr lang="en-US" baseline="0" dirty="0" smtClean="0"/>
              <a:t>Fallout have 4 attack primitives not just the one we are about to show</a:t>
            </a:r>
            <a:endParaRPr lang="he-IL" baseline="0" dirty="0" smtClean="0"/>
          </a:p>
        </p:txBody>
      </p:sp>
      <p:sp>
        <p:nvSpPr>
          <p:cNvPr id="4" name="Slide Number Placeholder 3"/>
          <p:cNvSpPr>
            <a:spLocks noGrp="1"/>
          </p:cNvSpPr>
          <p:nvPr>
            <p:ph type="sldNum" sz="quarter" idx="10"/>
          </p:nvPr>
        </p:nvSpPr>
        <p:spPr/>
        <p:txBody>
          <a:bodyPr/>
          <a:lstStyle/>
          <a:p>
            <a:fld id="{BBDB6C92-A2C1-4991-9700-DFDF852AE02C}" type="slidenum">
              <a:rPr lang="en-US" smtClean="0"/>
              <a:t>27</a:t>
            </a:fld>
            <a:endParaRPr lang="en-US"/>
          </a:p>
        </p:txBody>
      </p:sp>
    </p:spTree>
    <p:extLst>
      <p:ext uri="{BB962C8B-B14F-4D97-AF65-F5344CB8AC3E}">
        <p14:creationId xmlns:p14="http://schemas.microsoft.com/office/powerpoint/2010/main" val="2287278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200" b="0" i="0" u="none" strike="noStrike" kern="1200" cap="none" spc="0" normalizeH="0" baseline="0" noProof="0" dirty="0" smtClean="0">
                <a:ln>
                  <a:noFill/>
                </a:ln>
                <a:solidFill>
                  <a:prstClr val="black"/>
                </a:solidFill>
                <a:effectLst/>
                <a:uLnTx/>
                <a:uFillTx/>
                <a:latin typeface="+mn-lt"/>
                <a:ea typeface="+mn-ea"/>
                <a:cs typeface="+mn-cs"/>
              </a:rPr>
              <a:t>הנה דוגמת קוד לאיך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fallout</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עובד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זה נראה מאוד דומה ל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meltdown</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אבל זה תוקן כבר אז מה הבעיה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השגיאה ביישום אינטל לאופטמיזצית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store-to-load forwarding</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מאפשר התקפת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fallout</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שורה 1 אנחנו ממפים דפי זכרון לקורבן שאנחנו רוצים להדליף ממנו ערכים</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endParaRPr lang="en-US" dirty="0" smtClean="0"/>
          </a:p>
          <a:p>
            <a:r>
              <a:rPr lang="en-US" dirty="0" smtClean="0"/>
              <a:t>An</a:t>
            </a:r>
            <a:r>
              <a:rPr lang="en-US" baseline="0" dirty="0" smtClean="0"/>
              <a:t> example code for how Fallout works</a:t>
            </a:r>
          </a:p>
          <a:p>
            <a:r>
              <a:rPr lang="en-US" baseline="0" dirty="0" smtClean="0"/>
              <a:t>Code is very similar to meltdown but that was fixed so ?</a:t>
            </a:r>
          </a:p>
          <a:p>
            <a:r>
              <a:rPr lang="en-US" baseline="0" dirty="0" smtClean="0"/>
              <a:t>Intel’s flaws in implementation allows fallout to happen</a:t>
            </a:r>
          </a:p>
          <a:p>
            <a:r>
              <a:rPr lang="en-US" baseline="0" dirty="0" smtClean="0"/>
              <a:t>Line 1 we map so memory pages to the victim that we want to leak from</a:t>
            </a:r>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28</a:t>
            </a:fld>
            <a:endParaRPr lang="en-US"/>
          </a:p>
        </p:txBody>
      </p:sp>
    </p:spTree>
    <p:extLst>
      <p:ext uri="{BB962C8B-B14F-4D97-AF65-F5344CB8AC3E}">
        <p14:creationId xmlns:p14="http://schemas.microsoft.com/office/powerpoint/2010/main" val="2654429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kumimoji="0" lang="he-IL" sz="1200" b="0" i="0" u="none" strike="noStrike" kern="1200" cap="none" spc="0" normalizeH="0" baseline="0" noProof="0" dirty="0" smtClean="0">
                <a:ln>
                  <a:noFill/>
                </a:ln>
                <a:solidFill>
                  <a:prstClr val="black"/>
                </a:solidFill>
                <a:effectLst/>
                <a:uLnTx/>
                <a:uFillTx/>
                <a:latin typeface="+mn-lt"/>
                <a:ea typeface="+mn-ea"/>
                <a:cs typeface="+mn-cs"/>
              </a:rPr>
              <a:t>שורה 3 אנחנו בוחרים כתובת שהיא לא קננונית (זאת אומרת שהביטים התחתונים לא כולם 0 ולא 1) כי במאמר שקיבלנו זה נתן תוצאות יותר מדיוקות להתקפה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שורה 5 אנחנו בוחרים הזזה לאיפה לכתוב הערך הסודי בדף</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שורה 6 אנחנו כותבים הערך הסודי לדף הקורבן</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בניגוד ל</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meltdown</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פה בחרנו סוג של כתובת רנדומלית מבלי לדעת לאיפה היא מצביעה בכלל ורוב הסיכויים שהיא תגרום ל</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general protection fault</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אבל למה ? </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algn="r" rtl="1"/>
            <a:endParaRPr lang="en-US" dirty="0" smtClean="0"/>
          </a:p>
          <a:p>
            <a:r>
              <a:rPr lang="en-US" dirty="0" smtClean="0"/>
              <a:t>Line 3 we choose a non-canonical address for the attack</a:t>
            </a:r>
            <a:r>
              <a:rPr lang="en-US" baseline="0" dirty="0" smtClean="0"/>
              <a:t> (an address without the lower bits being all 0 or 1) because it proved to give better &amp; more precise attacks</a:t>
            </a:r>
          </a:p>
          <a:p>
            <a:r>
              <a:rPr lang="en-US" baseline="0" dirty="0" smtClean="0"/>
              <a:t>Line 5 we choose the offset where to write the secret value to </a:t>
            </a:r>
          </a:p>
          <a:p>
            <a:r>
              <a:rPr lang="en-US" baseline="0" dirty="0" smtClean="0"/>
              <a:t>Line 6 we write the value to the victim’s mapped memory</a:t>
            </a:r>
          </a:p>
          <a:p>
            <a:r>
              <a:rPr lang="en-US" baseline="0" dirty="0" smtClean="0"/>
              <a:t>Unlike Meltdown we choose a kind of a random address without knowing where it really points ( 99% chance its </a:t>
            </a:r>
            <a:r>
              <a:rPr lang="en-US" baseline="0" dirty="0" err="1" smtClean="0"/>
              <a:t>gonna</a:t>
            </a:r>
            <a:r>
              <a:rPr lang="en-US" baseline="0" dirty="0" smtClean="0"/>
              <a:t> cause a GP fault) why ?</a:t>
            </a:r>
            <a:endParaRPr lang="he-IL" baseline="0" dirty="0" smtClean="0"/>
          </a:p>
          <a:p>
            <a:pPr algn="r" rtl="1"/>
            <a:r>
              <a:rPr lang="ar-LB" baseline="0" dirty="0" smtClean="0"/>
              <a:t/>
            </a:r>
            <a:br>
              <a:rPr lang="ar-LB" baseline="0" dirty="0" smtClean="0"/>
            </a:br>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29</a:t>
            </a:fld>
            <a:endParaRPr lang="en-US"/>
          </a:p>
        </p:txBody>
      </p:sp>
    </p:spTree>
    <p:extLst>
      <p:ext uri="{BB962C8B-B14F-4D97-AF65-F5344CB8AC3E}">
        <p14:creationId xmlns:p14="http://schemas.microsoft.com/office/powerpoint/2010/main" val="2431424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pPr algn="r" rtl="1"/>
            <a:r>
              <a:rPr lang="he-IL" baseline="0" dirty="0" smtClean="0"/>
              <a:t>אנחנו נסביר כמה מושגים בקצרה לפני שנדבר על ההתקפות שלנו </a:t>
            </a:r>
            <a:r>
              <a:rPr lang="en-US" baseline="0" dirty="0" smtClean="0"/>
              <a:t/>
            </a:r>
            <a:br>
              <a:rPr lang="en-US" baseline="0" dirty="0" smtClean="0"/>
            </a:br>
            <a:r>
              <a:rPr lang="he-IL" baseline="0" dirty="0" smtClean="0"/>
              <a:t>נדבר על התקפות ערוצי-צד ואיך הם כלי עיקרי בהתקפות אלה </a:t>
            </a:r>
            <a:r>
              <a:rPr lang="en-US" baseline="0" dirty="0" smtClean="0"/>
              <a:t/>
            </a:r>
            <a:br>
              <a:rPr lang="en-US" baseline="0" dirty="0" smtClean="0"/>
            </a:br>
            <a:r>
              <a:rPr lang="he-IL" baseline="0" dirty="0" smtClean="0"/>
              <a:t>נדבר על </a:t>
            </a:r>
            <a:r>
              <a:rPr lang="en-US" baseline="0" dirty="0" err="1" smtClean="0"/>
              <a:t>piplines</a:t>
            </a:r>
            <a:r>
              <a:rPr lang="he-IL" baseline="0" dirty="0" smtClean="0"/>
              <a:t> בקצרה ואיך עובדים</a:t>
            </a:r>
            <a:r>
              <a:rPr lang="en-US" baseline="0" dirty="0" smtClean="0"/>
              <a:t/>
            </a:r>
            <a:br>
              <a:rPr lang="en-US" baseline="0" dirty="0" smtClean="0"/>
            </a:br>
            <a:r>
              <a:rPr lang="he-IL" baseline="0" dirty="0" smtClean="0"/>
              <a:t>נסביר על </a:t>
            </a:r>
            <a:r>
              <a:rPr lang="en-US" baseline="0" dirty="0" smtClean="0"/>
              <a:t>speculative execution</a:t>
            </a:r>
            <a:r>
              <a:rPr lang="he-IL" baseline="0" dirty="0" smtClean="0"/>
              <a:t> ואיך אפשר להשתמש בו בהתקפות כמו </a:t>
            </a:r>
            <a:r>
              <a:rPr lang="en-US" baseline="0" dirty="0" smtClean="0"/>
              <a:t>fallout</a:t>
            </a:r>
            <a:r>
              <a:rPr lang="he-IL" baseline="0" dirty="0" smtClean="0"/>
              <a:t> ו </a:t>
            </a:r>
            <a:r>
              <a:rPr lang="en-US" baseline="0" dirty="0" smtClean="0"/>
              <a:t>meltdown</a:t>
            </a:r>
            <a:br>
              <a:rPr lang="en-US" baseline="0" dirty="0" smtClean="0"/>
            </a:br>
            <a:r>
              <a:rPr lang="he-IL" baseline="0" dirty="0" smtClean="0"/>
              <a:t>נרחיב גם על ה</a:t>
            </a:r>
            <a:r>
              <a:rPr lang="en-US" baseline="0" dirty="0" smtClean="0"/>
              <a:t>store-buffer</a:t>
            </a:r>
            <a:r>
              <a:rPr lang="he-IL" baseline="0" dirty="0" smtClean="0"/>
              <a:t> שהוא הרכיב הבסיסי בהתקפה שלנו </a:t>
            </a:r>
            <a:r>
              <a:rPr lang="en-US" baseline="0" dirty="0" smtClean="0"/>
              <a:t/>
            </a:r>
            <a:br>
              <a:rPr lang="en-US" baseline="0" dirty="0" smtClean="0"/>
            </a:br>
            <a:r>
              <a:rPr lang="he-IL" baseline="0" dirty="0" smtClean="0"/>
              <a:t>ונדבר על השינויים ברמת ה</a:t>
            </a:r>
            <a:r>
              <a:rPr lang="en-US" baseline="0" dirty="0" smtClean="0"/>
              <a:t>micro-architectural </a:t>
            </a:r>
            <a:r>
              <a:rPr lang="he-IL" baseline="0" dirty="0" smtClean="0"/>
              <a:t> לעומת רמת </a:t>
            </a:r>
            <a:r>
              <a:rPr lang="en-US" baseline="0" dirty="0" smtClean="0"/>
              <a:t>architectural</a:t>
            </a:r>
            <a:r>
              <a:rPr lang="he-IL" baseline="0" dirty="0" smtClean="0"/>
              <a:t> </a:t>
            </a:r>
            <a:endParaRPr lang="en-US" baseline="0" dirty="0" smtClean="0"/>
          </a:p>
          <a:p>
            <a:endParaRPr lang="en-US" dirty="0" smtClean="0"/>
          </a:p>
          <a:p>
            <a:r>
              <a:rPr lang="en-US" dirty="0" smtClean="0"/>
              <a:t>We will explain</a:t>
            </a:r>
            <a:r>
              <a:rPr lang="en-US" baseline="0" dirty="0" smtClean="0"/>
              <a:t> some of the terms that will help us explain the way Fallout works.</a:t>
            </a:r>
          </a:p>
          <a:p>
            <a:r>
              <a:rPr lang="en-US" baseline="0" dirty="0" smtClean="0"/>
              <a:t>We will introduce Side-Channel attacks and how they work. We will talk about Pipelining and how is it used in CPUs.</a:t>
            </a:r>
          </a:p>
          <a:p>
            <a:r>
              <a:rPr lang="en-US" baseline="0" dirty="0" smtClean="0"/>
              <a:t>We will explain Speculative Execution and how our attack exploits it.</a:t>
            </a:r>
          </a:p>
          <a:p>
            <a:r>
              <a:rPr lang="en-US" baseline="0" dirty="0" smtClean="0"/>
              <a:t>We will thoroughly discuss Store-Buffers and how they contribute to this kind of attacks.</a:t>
            </a:r>
          </a:p>
          <a:p>
            <a:r>
              <a:rPr lang="en-US" baseline="0" dirty="0" smtClean="0"/>
              <a:t>And finally we will shortly explain how the effects of these attacks appear in different contexts in the hardware/software.</a:t>
            </a:r>
          </a:p>
        </p:txBody>
      </p:sp>
      <p:sp>
        <p:nvSpPr>
          <p:cNvPr id="4" name="Slide Number Placeholder 3"/>
          <p:cNvSpPr>
            <a:spLocks noGrp="1"/>
          </p:cNvSpPr>
          <p:nvPr>
            <p:ph type="sldNum" sz="quarter" idx="10"/>
          </p:nvPr>
        </p:nvSpPr>
        <p:spPr/>
        <p:txBody>
          <a:bodyPr/>
          <a:lstStyle/>
          <a:p>
            <a:fld id="{BBDB6C92-A2C1-4991-9700-DFDF852AE02C}" type="slidenum">
              <a:rPr lang="en-US" smtClean="0"/>
              <a:t>3</a:t>
            </a:fld>
            <a:endParaRPr lang="en-US"/>
          </a:p>
        </p:txBody>
      </p:sp>
    </p:spTree>
    <p:extLst>
      <p:ext uri="{BB962C8B-B14F-4D97-AF65-F5344CB8AC3E}">
        <p14:creationId xmlns:p14="http://schemas.microsoft.com/office/powerpoint/2010/main" val="3728692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200" b="0" i="0" u="none" strike="noStrike" kern="1200" cap="none" spc="0" normalizeH="0" baseline="0" noProof="0" dirty="0" smtClean="0">
                <a:ln>
                  <a:noFill/>
                </a:ln>
                <a:solidFill>
                  <a:prstClr val="black"/>
                </a:solidFill>
                <a:effectLst/>
                <a:uLnTx/>
                <a:uFillTx/>
                <a:latin typeface="+mn-lt"/>
                <a:ea typeface="+mn-ea"/>
                <a:cs typeface="+mn-cs"/>
              </a:rPr>
              <a:t>שורה 8 פקודות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TSX</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של אינטל מאפשרות גישות לזכרון במכה אחת ואם משהו לא טוב קורה אז היא מבטלת השינויים ברמת הארכיטקטורה (כי פה יקרה </a:t>
            </a:r>
            <a:r>
              <a:rPr kumimoji="0" lang="en-US" sz="1200" b="0" i="0" u="none" strike="noStrike" kern="1200" cap="none" spc="0" normalizeH="0" baseline="0" noProof="0" dirty="0" err="1" smtClean="0">
                <a:ln>
                  <a:noFill/>
                </a:ln>
                <a:solidFill>
                  <a:prstClr val="black"/>
                </a:solidFill>
                <a:effectLst/>
                <a:uLnTx/>
                <a:uFillTx/>
                <a:latin typeface="+mn-lt"/>
                <a:ea typeface="+mn-ea"/>
                <a:cs typeface="+mn-cs"/>
              </a:rPr>
              <a:t>gp</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fault</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שורה 9 זה לב ההתקפה, פה ניגשים לכתובת זכרון של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look up table </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שזה בעצם ה </a:t>
            </a:r>
            <a:r>
              <a:rPr kumimoji="0" lang="en-US" sz="1200" b="0" i="0" u="none" strike="noStrike" kern="1200" cap="none" spc="0" normalizeH="0" baseline="0" noProof="0" dirty="0" err="1" smtClean="0">
                <a:ln>
                  <a:noFill/>
                </a:ln>
                <a:solidFill>
                  <a:prstClr val="black"/>
                </a:solidFill>
                <a:effectLst/>
                <a:uLnTx/>
                <a:uFillTx/>
                <a:latin typeface="+mn-lt"/>
                <a:ea typeface="+mn-ea"/>
                <a:cs typeface="+mn-cs"/>
              </a:rPr>
              <a:t>probe_array</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מהתקפת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meltdown</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פלוס 4096 כפול הערך הסודי שנכתב לדף הקורבן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שאלה 1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למה אנחנו תוקפים כתובת רנדומלית ולא הקורבן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שאלה 2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שורה 9 תגרום ל אקספשן אז מה נעשה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*לחץ לסיום השקף*</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endParaRPr lang="en-US" dirty="0" smtClean="0"/>
          </a:p>
          <a:p>
            <a:r>
              <a:rPr lang="en-US" dirty="0" smtClean="0"/>
              <a:t>Line 8 TSX allows memory transactions to be executed in one-hit and if anything wrong happens it reverts back the changes it made without any architectural</a:t>
            </a:r>
            <a:r>
              <a:rPr lang="en-US" baseline="0" dirty="0" smtClean="0"/>
              <a:t> effects</a:t>
            </a:r>
          </a:p>
          <a:p>
            <a:r>
              <a:rPr lang="en-US" baseline="0" dirty="0" smtClean="0"/>
              <a:t>Line 9: (*read above*)</a:t>
            </a:r>
          </a:p>
          <a:p>
            <a:r>
              <a:rPr lang="en-US" baseline="0" dirty="0" smtClean="0"/>
              <a:t>Two questions arise: why are we attacking a random address ? And won’t this line cause an exception and terminate everything ?</a:t>
            </a:r>
          </a:p>
          <a:p>
            <a:r>
              <a:rPr lang="en-US" baseline="0" dirty="0" smtClean="0"/>
              <a:t>Before proceeding we simplify into 2 lines that look like the ones we always saw in the course and the meltdown example earlier</a:t>
            </a:r>
            <a:endParaRPr lang="he-IL" baseline="0" dirty="0" smtClean="0"/>
          </a:p>
        </p:txBody>
      </p:sp>
      <p:sp>
        <p:nvSpPr>
          <p:cNvPr id="4" name="Slide Number Placeholder 3"/>
          <p:cNvSpPr>
            <a:spLocks noGrp="1"/>
          </p:cNvSpPr>
          <p:nvPr>
            <p:ph type="sldNum" sz="quarter" idx="10"/>
          </p:nvPr>
        </p:nvSpPr>
        <p:spPr/>
        <p:txBody>
          <a:bodyPr/>
          <a:lstStyle/>
          <a:p>
            <a:fld id="{BBDB6C92-A2C1-4991-9700-DFDF852AE02C}" type="slidenum">
              <a:rPr lang="en-US" smtClean="0"/>
              <a:t>30</a:t>
            </a:fld>
            <a:endParaRPr lang="en-US"/>
          </a:p>
        </p:txBody>
      </p:sp>
    </p:spTree>
    <p:extLst>
      <p:ext uri="{BB962C8B-B14F-4D97-AF65-F5344CB8AC3E}">
        <p14:creationId xmlns:p14="http://schemas.microsoft.com/office/powerpoint/2010/main" val="4142551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smtClean="0"/>
              <a:t>(*read</a:t>
            </a:r>
            <a:r>
              <a:rPr lang="en-US" baseline="0" dirty="0" smtClean="0"/>
              <a:t> above*)</a:t>
            </a:r>
            <a:r>
              <a:rPr lang="ar-LB" baseline="0" dirty="0" smtClean="0"/>
              <a:t/>
            </a:r>
            <a:br>
              <a:rPr lang="ar-LB" baseline="0" dirty="0" smtClean="0"/>
            </a:br>
            <a:r>
              <a:rPr lang="he-IL" baseline="0" dirty="0" smtClean="0"/>
              <a:t>עכשיו נסביר איפה בדיוק השגיאה קוראת בחומרת אינטל </a:t>
            </a:r>
            <a:r>
              <a:rPr lang="en-US" baseline="0" dirty="0" smtClean="0"/>
              <a:t/>
            </a:r>
            <a:br>
              <a:rPr lang="en-US" baseline="0" dirty="0" smtClean="0"/>
            </a:br>
            <a:r>
              <a:rPr lang="he-IL" baseline="0" dirty="0" smtClean="0"/>
              <a:t>הנה דיאגרמה מסבירה איך מתרגמים כתובת וירטוואלית לכתובת פיזית</a:t>
            </a:r>
            <a:r>
              <a:rPr lang="en-US" baseline="0" dirty="0" smtClean="0"/>
              <a:t/>
            </a:r>
            <a:br>
              <a:rPr lang="en-US" baseline="0" dirty="0" smtClean="0"/>
            </a:br>
            <a:r>
              <a:rPr lang="he-IL" baseline="0" dirty="0" smtClean="0"/>
              <a:t>לשים לב שה</a:t>
            </a:r>
            <a:r>
              <a:rPr lang="en-US" baseline="0" dirty="0" smtClean="0"/>
              <a:t>offset</a:t>
            </a:r>
            <a:r>
              <a:rPr lang="he-IL" baseline="0" dirty="0" smtClean="0"/>
              <a:t> בתוף הדף נשאר כמו בכתובת הוירטואלית </a:t>
            </a:r>
            <a:r>
              <a:rPr lang="en-US" baseline="0" dirty="0" smtClean="0"/>
              <a:t/>
            </a:r>
            <a:br>
              <a:rPr lang="en-US" baseline="0" dirty="0" smtClean="0"/>
            </a:br>
            <a:r>
              <a:rPr lang="he-IL" baseline="0" dirty="0" smtClean="0"/>
              <a:t>למה ההזזה היא 12 ביטים ? כי 2 בחזקת 12 זה גודל דף 4096 שמאפשר לגעת לכל </a:t>
            </a:r>
            <a:r>
              <a:rPr lang="en-US" baseline="0" dirty="0" smtClean="0"/>
              <a:t>byte</a:t>
            </a:r>
            <a:r>
              <a:rPr lang="he-IL" baseline="0" dirty="0" smtClean="0"/>
              <a:t> בדף</a:t>
            </a:r>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31</a:t>
            </a:fld>
            <a:endParaRPr lang="en-US"/>
          </a:p>
        </p:txBody>
      </p:sp>
    </p:spTree>
    <p:extLst>
      <p:ext uri="{BB962C8B-B14F-4D97-AF65-F5344CB8AC3E}">
        <p14:creationId xmlns:p14="http://schemas.microsoft.com/office/powerpoint/2010/main" val="1317317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LB"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200" b="0" i="0" u="none" strike="noStrike" kern="1200" cap="none" spc="0" normalizeH="0" baseline="0" noProof="0" dirty="0" smtClean="0">
                <a:ln>
                  <a:noFill/>
                </a:ln>
                <a:solidFill>
                  <a:prstClr val="black"/>
                </a:solidFill>
                <a:effectLst/>
                <a:uLnTx/>
                <a:uFillTx/>
                <a:latin typeface="+mn-lt"/>
                <a:ea typeface="+mn-ea"/>
                <a:cs typeface="+mn-cs"/>
              </a:rPr>
              <a:t>נציג האלגוריתם של אינטל על איך לבדוק אם פקודת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load</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תואמת לפקודת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store</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שנעשתה לאחרונה בכדי שהמעבד יקדם אותה ישר מבאפר לבאפר במקום לבקש את זה מ ה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L1 CACHE</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300 נכנסים לבדיקה אם צריך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store-to-load</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302 אם הכתובת התחתונה כלומר ההזזה בתוך הדף תואמת אז ממשיכים ל 306 ואם לא זאת אומרת שאין כתיבות לאחרונה שתואמות ל</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load</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זה לכן הולכים ל 304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306 לבדוק הביטים העליונות אם הם תואמים לפקודת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store</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שנעשתה לאחרונה ואם כן אז תיאום מלא אז נלך ל 308 שזה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store-to-load forwarding</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ואם לא אז הולכים ל 310 (פה קורה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fallout</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310 בודקים הכתובת הפיזית של הכתובת הוירטואלית שקיבלנו, אם הן תואמות אז נלך ל 308 עוד הפעם לעשות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store-to-load forwarding</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ואם לא נלך ל 312</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למרות שהאלגוריתם ברור לגבי המקרה של אי תאימות בכתובת הפיזית אלה בכל זאת זה יכול ללכת ל 308 למרות שאין תיאום בין הכתיבות וזה יעשה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store-to-load</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למרות שהכתובות שונות</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מצוטט מהפטנט של אינטל " אם ב310 הכתובת היא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invalid</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(הכוונה שלהם בזה הייתה שהכתובת עדיין לא נמצאת לבדיקה ולא רק שהיא לא תואמת) אז יש סיכוי שהאלגוריתם בכל זאת יעבור ל 308" לכן התקפת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fallout</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מנצלת המירוץ הזה באלגוריתם הספציפי הזה עם כתובת שמכילה ביטים עליונים רנדומליים אבל התחתונים תואמים להזזה של פקודות ה</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store</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שאנחנו מנסים להדליף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כנראה שאינטל העדיפה מהירות על חשבון העברת מידע רגיש בלי בדיקה בטחונית שלמה</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endParaRPr lang="en-US" dirty="0" smtClean="0"/>
          </a:p>
          <a:p>
            <a:r>
              <a:rPr lang="en-US" dirty="0" smtClean="0"/>
              <a:t>(*read</a:t>
            </a:r>
            <a:r>
              <a:rPr lang="en-US" baseline="0" dirty="0" smtClean="0"/>
              <a:t> above*)</a:t>
            </a:r>
          </a:p>
          <a:p>
            <a:r>
              <a:rPr lang="en-US" baseline="0" dirty="0" smtClean="0"/>
              <a:t>300: check if we need store-to-load</a:t>
            </a:r>
          </a:p>
          <a:p>
            <a:r>
              <a:rPr lang="en-US" baseline="0" dirty="0" smtClean="0"/>
              <a:t>302: if lower address matches (meaning the offset in the page) then continue to 306 if not then no stores will overlap with this load and go to 304</a:t>
            </a:r>
          </a:p>
          <a:p>
            <a:r>
              <a:rPr lang="en-US" baseline="0" dirty="0" smtClean="0"/>
              <a:t>306: check the upper bits in address if they match then a recent store was made to this to this address so go to 308 which is the store-to-load technique</a:t>
            </a:r>
          </a:p>
          <a:p>
            <a:r>
              <a:rPr lang="en-US" baseline="0" dirty="0" smtClean="0"/>
              <a:t>	if not (and here is what Fallout exploits) go to 310</a:t>
            </a:r>
          </a:p>
          <a:p>
            <a:r>
              <a:rPr lang="en-US" baseline="0" dirty="0" smtClean="0"/>
              <a:t>310: check the physical address of the given virtual address if it matches then we store-to-load, if not go to 312</a:t>
            </a:r>
          </a:p>
          <a:p>
            <a:r>
              <a:rPr lang="en-US" baseline="0" dirty="0" smtClean="0"/>
              <a:t>While sending an invalid address but knowing the right offset is supposed to fail, In this case it might not fail and it might go to 308 although the address we gave isn’t right </a:t>
            </a:r>
          </a:p>
          <a:p>
            <a:r>
              <a:rPr lang="en-US" baseline="0" dirty="0" smtClean="0"/>
              <a:t>(*click to show the quote*)</a:t>
            </a:r>
          </a:p>
          <a:p>
            <a:r>
              <a:rPr lang="en-US" dirty="0" smtClean="0"/>
              <a:t>Quoted</a:t>
            </a:r>
            <a:r>
              <a:rPr lang="en-US" baseline="0" dirty="0" smtClean="0"/>
              <a:t> from Intel’s patent for this algorithm, It says that in 310 if the address is invalid we still might go to 308 (HERE THEY WROTE INVALID BUT IT COULD MEAN ITS STILL UNRESOLVED and its still not known) so Fallout exploits this pitfall with a right offset and random upper bits we COULD leak recent writes to the same offset but from different pages and especially Kernel stores with the same offset can be leak</a:t>
            </a:r>
          </a:p>
          <a:p>
            <a:r>
              <a:rPr lang="en-US" baseline="0" dirty="0" smtClean="0"/>
              <a:t>(*click to finish diagram*)</a:t>
            </a:r>
          </a:p>
          <a:p>
            <a:r>
              <a:rPr lang="en-US" baseline="0" dirty="0" smtClean="0"/>
              <a:t>It seems that Intel implemented an algorithm that matches a part of the address and AMD did compare the full address</a:t>
            </a:r>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32</a:t>
            </a:fld>
            <a:endParaRPr lang="en-US"/>
          </a:p>
        </p:txBody>
      </p:sp>
    </p:spTree>
    <p:extLst>
      <p:ext uri="{BB962C8B-B14F-4D97-AF65-F5344CB8AC3E}">
        <p14:creationId xmlns:p14="http://schemas.microsoft.com/office/powerpoint/2010/main" val="2556704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smtClean="0"/>
              <a:t>Here is the original picture with the number of the</a:t>
            </a:r>
            <a:r>
              <a:rPr lang="en-US" baseline="0" dirty="0" smtClean="0"/>
              <a:t> patent and a link to the website</a:t>
            </a:r>
            <a:r>
              <a:rPr lang="ar-LB" baseline="0" dirty="0" smtClean="0"/>
              <a:t/>
            </a:r>
            <a:br>
              <a:rPr lang="ar-LB" baseline="0" dirty="0" smtClean="0"/>
            </a:br>
            <a:r>
              <a:rPr lang="he-IL" baseline="0" dirty="0" smtClean="0"/>
              <a:t>זה התמונה המקורית של הפטנט עם מספר הפטנט והקישור לפטנט השלם</a:t>
            </a:r>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33</a:t>
            </a:fld>
            <a:endParaRPr lang="en-US"/>
          </a:p>
        </p:txBody>
      </p:sp>
    </p:spTree>
    <p:extLst>
      <p:ext uri="{BB962C8B-B14F-4D97-AF65-F5344CB8AC3E}">
        <p14:creationId xmlns:p14="http://schemas.microsoft.com/office/powerpoint/2010/main" val="3721678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kumimoji="0" lang="he-IL" sz="1200" b="0" i="0" u="none" strike="noStrike" kern="1200" cap="none" spc="0" normalizeH="0" baseline="0" noProof="0" dirty="0" smtClean="0">
                <a:ln>
                  <a:noFill/>
                </a:ln>
                <a:solidFill>
                  <a:prstClr val="black"/>
                </a:solidFill>
                <a:effectLst/>
                <a:uLnTx/>
                <a:uFillTx/>
                <a:latin typeface="+mn-lt"/>
                <a:ea typeface="+mn-ea"/>
                <a:cs typeface="+mn-cs"/>
              </a:rPr>
              <a:t>כמו שהסברנו קודם, כתובת התוקף משתמש באותו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offset</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שכתבנו הערך הסודי אליו, לכן ההדלפה תקרה עכשיו בגלל את מה שהסברנו קודם</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בתשובה לשאלה השנייה שהייתה: פקודות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TSX</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תופסות שגיאות שנזרקות ולא מתייחסת אליהם לכן התוכנית תמשיך, אבל באותו מידה אנחנו יכולים להשתמש ב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speculative execution</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כדי להתעלם מהשגיאות האלה וזה יעבוד</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שורות 13 עד 15 התקפת </a:t>
            </a:r>
            <a:r>
              <a:rPr kumimoji="0" lang="en-US" sz="1200" b="0" i="0" u="none" strike="noStrike" kern="1200" cap="none" spc="0" normalizeH="0" baseline="0" noProof="0" dirty="0" err="1" smtClean="0">
                <a:ln>
                  <a:noFill/>
                </a:ln>
                <a:solidFill>
                  <a:prstClr val="black"/>
                </a:solidFill>
                <a:effectLst/>
                <a:uLnTx/>
                <a:uFillTx/>
                <a:latin typeface="+mn-lt"/>
                <a:ea typeface="+mn-ea"/>
                <a:cs typeface="+mn-cs"/>
              </a:rPr>
              <a:t>flush+reload</a:t>
            </a:r>
            <a:r>
              <a:rPr kumimoji="0" lang="he-IL" sz="1200" b="0" i="0" u="none" strike="noStrike" kern="1200" cap="none" spc="0" normalizeH="0" baseline="0" noProof="0" dirty="0" smtClean="0">
                <a:ln>
                  <a:noFill/>
                </a:ln>
                <a:solidFill>
                  <a:prstClr val="black"/>
                </a:solidFill>
                <a:effectLst/>
                <a:uLnTx/>
                <a:uFillTx/>
                <a:latin typeface="+mn-lt"/>
                <a:ea typeface="+mn-ea"/>
                <a:cs typeface="+mn-cs"/>
              </a:rPr>
              <a:t> קלאסית כדי לדעת איזה אינקס מהמערך הודלף וזה הוא הבייט שנכתב</a:t>
            </a:r>
            <a:endParaRPr lang="en-US" dirty="0" smtClean="0"/>
          </a:p>
          <a:p>
            <a:endParaRPr lang="en-US" dirty="0" smtClean="0"/>
          </a:p>
          <a:p>
            <a:r>
              <a:rPr lang="en-US" dirty="0" smtClean="0"/>
              <a:t>So as</a:t>
            </a:r>
            <a:r>
              <a:rPr lang="en-US" baseline="0" dirty="0" smtClean="0"/>
              <a:t> explained before, attacker address uses the same offset we wrote the secret value to, So a leak is mostly </a:t>
            </a:r>
            <a:r>
              <a:rPr lang="en-US" baseline="0" dirty="0" err="1" smtClean="0"/>
              <a:t>gonna</a:t>
            </a:r>
            <a:r>
              <a:rPr lang="en-US" baseline="0" dirty="0" smtClean="0"/>
              <a:t> happen now because of the pitfall we just explained.</a:t>
            </a:r>
          </a:p>
          <a:p>
            <a:r>
              <a:rPr lang="en-US" baseline="0" dirty="0" smtClean="0"/>
              <a:t>Answering to the second question, No exceptions wont be thrown because we are using TSX transactions and it suppresses the faults made in memory accesses but we could definitely use Speculative Execution to carry out this attack</a:t>
            </a:r>
          </a:p>
          <a:p>
            <a:r>
              <a:rPr lang="en-US" baseline="0" dirty="0" smtClean="0"/>
              <a:t>From there on, Lines 13-15 are a classic </a:t>
            </a:r>
            <a:r>
              <a:rPr lang="en-US" baseline="0" dirty="0" err="1" smtClean="0"/>
              <a:t>flush+reload</a:t>
            </a:r>
            <a:r>
              <a:rPr lang="en-US" baseline="0" dirty="0" smtClean="0"/>
              <a:t> cache timing attack to recover the leaked byte</a:t>
            </a:r>
            <a:endParaRPr lang="he-IL" baseline="0" dirty="0" smtClean="0"/>
          </a:p>
          <a:p>
            <a:pPr algn="r" rtl="1"/>
            <a:r>
              <a:rPr lang="en-US" baseline="0" dirty="0" smtClean="0"/>
              <a:t/>
            </a:r>
            <a:br>
              <a:rPr lang="en-US" baseline="0" dirty="0" smtClean="0"/>
            </a:br>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34</a:t>
            </a:fld>
            <a:endParaRPr lang="en-US"/>
          </a:p>
        </p:txBody>
      </p:sp>
    </p:spTree>
    <p:extLst>
      <p:ext uri="{BB962C8B-B14F-4D97-AF65-F5344CB8AC3E}">
        <p14:creationId xmlns:p14="http://schemas.microsoft.com/office/powerpoint/2010/main" val="3259645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said that Fallout have more than way to be carried out but we focus on the WTF technique</a:t>
            </a:r>
          </a:p>
          <a:p>
            <a:r>
              <a:rPr lang="en-US" dirty="0" smtClean="0"/>
              <a:t>(*read above*)</a:t>
            </a:r>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35</a:t>
            </a:fld>
            <a:endParaRPr lang="en-US"/>
          </a:p>
        </p:txBody>
      </p:sp>
    </p:spTree>
    <p:extLst>
      <p:ext uri="{BB962C8B-B14F-4D97-AF65-F5344CB8AC3E}">
        <p14:creationId xmlns:p14="http://schemas.microsoft.com/office/powerpoint/2010/main" val="1402639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1200" b="0" i="0" u="none" strike="noStrike" kern="1200" cap="none" spc="0" normalizeH="0" baseline="0" noProof="0" dirty="0" smtClean="0">
                <a:ln>
                  <a:noFill/>
                </a:ln>
                <a:solidFill>
                  <a:prstClr val="black"/>
                </a:solidFill>
                <a:effectLst/>
                <a:uLnTx/>
                <a:uFillTx/>
                <a:latin typeface="+mn-lt"/>
                <a:ea typeface="+mn-ea"/>
                <a:cs typeface="+mn-cs"/>
              </a:rPr>
              <a:t>כמה תמונות להראות אמליזה לדברים שעשינו ונעשו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התמונה הראשונה מראה מדידת הזמנים עם הדוגמה שהראנו, כמובן מראה זמן מאוד מהיר לערך 42 שזה הערך הסודי שנכתב כי הפי שהסברנו הוא היה ב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cache</a:t>
            </a:r>
            <a:br>
              <a:rPr kumimoji="0" lang="en-US" sz="1200" b="0" i="0" u="none" strike="noStrike" kern="1200" cap="none" spc="0" normalizeH="0" baseline="0" noProof="0" dirty="0" smtClean="0">
                <a:ln>
                  <a:noFill/>
                </a:ln>
                <a:solidFill>
                  <a:prstClr val="black"/>
                </a:solidFill>
                <a:effectLst/>
                <a:uLnTx/>
                <a:uFillTx/>
                <a:latin typeface="+mn-lt"/>
                <a:ea typeface="+mn-ea"/>
                <a:cs typeface="+mn-cs"/>
              </a:rPr>
            </a:br>
            <a:r>
              <a:rPr kumimoji="0" lang="he-IL" sz="1200" b="0" i="0" u="none" strike="noStrike" kern="1200" cap="none" spc="0" normalizeH="0" baseline="0" noProof="0" dirty="0" smtClean="0">
                <a:ln>
                  <a:noFill/>
                </a:ln>
                <a:solidFill>
                  <a:prstClr val="black"/>
                </a:solidFill>
                <a:effectLst/>
                <a:uLnTx/>
                <a:uFillTx/>
                <a:latin typeface="+mn-lt"/>
                <a:ea typeface="+mn-ea"/>
                <a:cs typeface="+mn-cs"/>
              </a:rPr>
              <a:t>בתמונה שנייה מראים איזה התקפות עובדות על מעבדים שונים שנחקרו</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endParaRPr lang="en-US" dirty="0" smtClean="0"/>
          </a:p>
          <a:p>
            <a:r>
              <a:rPr lang="en-US" dirty="0" smtClean="0"/>
              <a:t>Some pictures to show results</a:t>
            </a:r>
          </a:p>
          <a:p>
            <a:r>
              <a:rPr lang="en-US" dirty="0" smtClean="0"/>
              <a:t>The</a:t>
            </a:r>
            <a:r>
              <a:rPr lang="en-US" baseline="0" dirty="0" smtClean="0"/>
              <a:t> first shows the cache timing attack from the example we just showed, It shows a very faster time for the value 42 which was our secret meaning it was in the cache and it was leaked as the secret value</a:t>
            </a:r>
          </a:p>
          <a:p>
            <a:r>
              <a:rPr lang="en-US" baseline="0" dirty="0" smtClean="0"/>
              <a:t>2</a:t>
            </a:r>
            <a:r>
              <a:rPr lang="en-US" baseline="30000" dirty="0" smtClean="0"/>
              <a:t>nd</a:t>
            </a:r>
            <a:r>
              <a:rPr lang="en-US" baseline="0" dirty="0" smtClean="0"/>
              <a:t> picture shows which attack </a:t>
            </a:r>
            <a:r>
              <a:rPr lang="en-US" baseline="0" dirty="0" err="1" smtClean="0"/>
              <a:t>primitves</a:t>
            </a:r>
            <a:r>
              <a:rPr lang="en-US" baseline="0" dirty="0" smtClean="0"/>
              <a:t> work on different CPUs as stated in the MSBDS article we have</a:t>
            </a:r>
            <a:endParaRPr lang="ar-LB" baseline="0" dirty="0" smtClean="0"/>
          </a:p>
        </p:txBody>
      </p:sp>
      <p:sp>
        <p:nvSpPr>
          <p:cNvPr id="4" name="Slide Number Placeholder 3"/>
          <p:cNvSpPr>
            <a:spLocks noGrp="1"/>
          </p:cNvSpPr>
          <p:nvPr>
            <p:ph type="sldNum" sz="quarter" idx="10"/>
          </p:nvPr>
        </p:nvSpPr>
        <p:spPr/>
        <p:txBody>
          <a:bodyPr/>
          <a:lstStyle/>
          <a:p>
            <a:fld id="{BBDB6C92-A2C1-4991-9700-DFDF852AE02C}" type="slidenum">
              <a:rPr lang="en-US" smtClean="0"/>
              <a:t>36</a:t>
            </a:fld>
            <a:endParaRPr lang="en-US"/>
          </a:p>
        </p:txBody>
      </p:sp>
    </p:spTree>
    <p:extLst>
      <p:ext uri="{BB962C8B-B14F-4D97-AF65-F5344CB8AC3E}">
        <p14:creationId xmlns:p14="http://schemas.microsoft.com/office/powerpoint/2010/main" val="3409277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AES example</a:t>
            </a:r>
          </a:p>
          <a:p>
            <a:r>
              <a:rPr lang="en-US" dirty="0" smtClean="0"/>
              <a:t>(*read</a:t>
            </a:r>
            <a:r>
              <a:rPr lang="en-US" baseline="0" dirty="0" smtClean="0"/>
              <a:t> above*)</a:t>
            </a:r>
            <a:endParaRPr lang="ar-LB" baseline="0" dirty="0" smtClean="0"/>
          </a:p>
          <a:p>
            <a:pPr algn="r" rtl="1"/>
            <a:r>
              <a:rPr lang="he-IL" baseline="0" dirty="0" smtClean="0"/>
              <a:t>מפתחי הצפנה של </a:t>
            </a:r>
            <a:r>
              <a:rPr lang="en-US" baseline="0" dirty="0" smtClean="0"/>
              <a:t>AES</a:t>
            </a:r>
            <a:r>
              <a:rPr lang="he-IL" baseline="0" dirty="0" smtClean="0"/>
              <a:t> משומשות ע"י קרנל כדי לתת לאפליקציות שונות ההצפנה שהן צריכות כמו </a:t>
            </a:r>
            <a:r>
              <a:rPr lang="en-US" baseline="0" dirty="0" smtClean="0"/>
              <a:t>device drives</a:t>
            </a:r>
            <a:br>
              <a:rPr lang="en-US" baseline="0" dirty="0" smtClean="0"/>
            </a:br>
            <a:r>
              <a:rPr lang="he-IL" baseline="0" dirty="0" smtClean="0"/>
              <a:t>מפתח הראשי ומפתח משנה מכיל 128 ביטים, המפתחות המשנים מורחבות מהמפתח הראשי ע"י שרשרת של חישובים</a:t>
            </a:r>
            <a:r>
              <a:rPr lang="en-US" baseline="0" dirty="0" smtClean="0"/>
              <a:t/>
            </a:r>
            <a:br>
              <a:rPr lang="en-US" baseline="0" dirty="0" smtClean="0"/>
            </a:br>
            <a:r>
              <a:rPr lang="he-IL" baseline="0" dirty="0" smtClean="0"/>
              <a:t>העובדה שאלגוריתם הצפנת </a:t>
            </a:r>
            <a:r>
              <a:rPr lang="en-US" baseline="0" dirty="0" smtClean="0"/>
              <a:t>AES</a:t>
            </a:r>
            <a:r>
              <a:rPr lang="he-IL" baseline="0" dirty="0" smtClean="0"/>
              <a:t> הוא הפיך מאפשרת לנו להדליף מפתח משנה והלפוך החישוב בחזרה כדי למצוא המפתח הראשי</a:t>
            </a:r>
            <a:r>
              <a:rPr lang="en-US" baseline="0" dirty="0" smtClean="0"/>
              <a:t/>
            </a:r>
            <a:br>
              <a:rPr lang="en-US" baseline="0" dirty="0" smtClean="0"/>
            </a:br>
            <a:r>
              <a:rPr lang="he-IL" baseline="0" dirty="0" smtClean="0"/>
              <a:t>לינוקס מסדר המפתחות המשנים והראשי במקומות רצופים בזכרון, כל מפתח לוקח 16 </a:t>
            </a:r>
            <a:r>
              <a:rPr lang="en-US" baseline="0" dirty="0" smtClean="0"/>
              <a:t>bytes</a:t>
            </a:r>
            <a:r>
              <a:rPr lang="he-IL" baseline="0" dirty="0" smtClean="0"/>
              <a:t> לכן נקבל 172 </a:t>
            </a:r>
            <a:r>
              <a:rPr lang="en-US" baseline="0" dirty="0" smtClean="0"/>
              <a:t>bytes</a:t>
            </a:r>
            <a:r>
              <a:rPr lang="he-IL" baseline="0" dirty="0" smtClean="0"/>
              <a:t> בסה"כ </a:t>
            </a:r>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37</a:t>
            </a:fld>
            <a:endParaRPr lang="en-US"/>
          </a:p>
        </p:txBody>
      </p:sp>
    </p:spTree>
    <p:extLst>
      <p:ext uri="{BB962C8B-B14F-4D97-AF65-F5344CB8AC3E}">
        <p14:creationId xmlns:p14="http://schemas.microsoft.com/office/powerpoint/2010/main" val="16780308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above*)</a:t>
            </a:r>
            <a:endParaRPr lang="he-IL" dirty="0" smtClean="0"/>
          </a:p>
          <a:p>
            <a:pPr algn="r" rtl="1"/>
            <a:r>
              <a:rPr lang="he-IL" dirty="0" smtClean="0"/>
              <a:t>הנה קוד שמכיל עשרה</a:t>
            </a:r>
            <a:r>
              <a:rPr lang="he-IL" baseline="0" dirty="0" smtClean="0"/>
              <a:t> סיבובים לייצר מפתחות משנים, בשורה 13 אנחנו יכולים לראות פקודת ה </a:t>
            </a:r>
            <a:r>
              <a:rPr lang="en-US" baseline="0" dirty="0" err="1" smtClean="0"/>
              <a:t>movaps</a:t>
            </a:r>
            <a:r>
              <a:rPr lang="he-IL" baseline="0" dirty="0" smtClean="0"/>
              <a:t> שזאת השמירה של המתפח לזכרון</a:t>
            </a:r>
            <a:r>
              <a:rPr lang="en-US" baseline="0" dirty="0" smtClean="0"/>
              <a:t/>
            </a:r>
            <a:br>
              <a:rPr lang="en-US" baseline="0" dirty="0" smtClean="0"/>
            </a:br>
            <a:r>
              <a:rPr lang="he-IL" baseline="0" dirty="0" smtClean="0"/>
              <a:t>בגלל שמודל ההצפנה של </a:t>
            </a:r>
            <a:r>
              <a:rPr lang="en-US" baseline="0" dirty="0" smtClean="0"/>
              <a:t>AES</a:t>
            </a:r>
            <a:r>
              <a:rPr lang="he-IL" baseline="0" dirty="0" smtClean="0"/>
              <a:t> הוא מודל של קרנל, הכתובת של הזכרון שממופה להקשר ה </a:t>
            </a:r>
            <a:r>
              <a:rPr lang="en-US" baseline="0" dirty="0" smtClean="0"/>
              <a:t>AES </a:t>
            </a:r>
            <a:r>
              <a:rPr lang="he-IL" baseline="0" dirty="0" smtClean="0"/>
              <a:t> הוא דינמי ולא ידוע מראש, לכן בהתחלה נרצה לדעת באיזה כתובת כל העבודה מתבצעת</a:t>
            </a:r>
            <a:r>
              <a:rPr lang="en-US" baseline="0" dirty="0" smtClean="0"/>
              <a:t/>
            </a:r>
            <a:br>
              <a:rPr lang="en-US" baseline="0" dirty="0" smtClean="0"/>
            </a:br>
            <a:r>
              <a:rPr lang="he-IL" baseline="0" dirty="0" smtClean="0"/>
              <a:t>תוך כדי סריקת הזזות בתוך דפים, אנחנו נבקש מהקרנל להפעיל ה</a:t>
            </a:r>
            <a:r>
              <a:rPr lang="en-US" baseline="0" dirty="0" smtClean="0"/>
              <a:t>AES</a:t>
            </a:r>
            <a:r>
              <a:rPr lang="he-IL" baseline="0" dirty="0" smtClean="0"/>
              <a:t> כל פעם מחדש כדי לבצע </a:t>
            </a:r>
            <a:r>
              <a:rPr lang="en-US" baseline="0" dirty="0" smtClean="0"/>
              <a:t>write-transient-</a:t>
            </a:r>
            <a:r>
              <a:rPr lang="en-US" baseline="0" dirty="0" err="1" smtClean="0"/>
              <a:t>forwaring</a:t>
            </a:r>
            <a:r>
              <a:rPr lang="he-IL" baseline="0" dirty="0" smtClean="0"/>
              <a:t> ולראות אם משהו הודלף, לפי מדידות שונות אנחנו יכולים לדעת אם ההדלפות שקיבלנו שייכות לאלגוריתם ההצפנה או לא וגם ידענו באיזו הזזה בדף מפתחות ה</a:t>
            </a:r>
            <a:r>
              <a:rPr lang="en-US" baseline="0" dirty="0" smtClean="0"/>
              <a:t>AES</a:t>
            </a:r>
            <a:r>
              <a:rPr lang="he-IL" baseline="0" dirty="0" smtClean="0"/>
              <a:t> נשמרים</a:t>
            </a:r>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38</a:t>
            </a:fld>
            <a:endParaRPr lang="en-US"/>
          </a:p>
        </p:txBody>
      </p:sp>
    </p:spTree>
    <p:extLst>
      <p:ext uri="{BB962C8B-B14F-4D97-AF65-F5344CB8AC3E}">
        <p14:creationId xmlns:p14="http://schemas.microsoft.com/office/powerpoint/2010/main" val="4214398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above)*)</a:t>
            </a:r>
            <a:endParaRPr lang="he-IL" dirty="0" smtClean="0"/>
          </a:p>
          <a:p>
            <a:pPr algn="r" rtl="1"/>
            <a:r>
              <a:rPr lang="he-IL" dirty="0" smtClean="0"/>
              <a:t>שחזור המפתח עכשיו הוא קל בגלל שאנחנו יודעים הכתובת,</a:t>
            </a:r>
            <a:r>
              <a:rPr lang="he-IL" baseline="0" dirty="0" smtClean="0"/>
              <a:t> אנחנו יכולים להדליף חלקים ממפתח מסויים להשלים את זה או להדליף מפתח משנה ובגלל העובדה שאלגוריתם ההצפנה של </a:t>
            </a:r>
            <a:r>
              <a:rPr lang="en-US" baseline="0" dirty="0" smtClean="0"/>
              <a:t>AES</a:t>
            </a:r>
            <a:r>
              <a:rPr lang="he-IL" baseline="0" dirty="0" smtClean="0"/>
              <a:t> הוא הפיך אנחנו יכולים לשחזר המפתח הראשי</a:t>
            </a:r>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39</a:t>
            </a:fld>
            <a:endParaRPr lang="en-US"/>
          </a:p>
        </p:txBody>
      </p:sp>
    </p:spTree>
    <p:extLst>
      <p:ext uri="{BB962C8B-B14F-4D97-AF65-F5344CB8AC3E}">
        <p14:creationId xmlns:p14="http://schemas.microsoft.com/office/powerpoint/2010/main" val="3984923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baseline="0" dirty="0" smtClean="0"/>
              <a:t>התקפת ערוצי צד מופיעה בויקיפידיה כ"כל התקפה שמבוססת על מידע שנאסף מהיישום של המחשב ולא מהאלגוריתם שהמחשב מריץ" </a:t>
            </a:r>
            <a:r>
              <a:rPr lang="en-US" baseline="0" dirty="0" smtClean="0"/>
              <a:t/>
            </a:r>
            <a:br>
              <a:rPr lang="en-US" baseline="0" dirty="0" smtClean="0"/>
            </a:br>
            <a:r>
              <a:rPr lang="he-IL" baseline="0" dirty="0" smtClean="0"/>
              <a:t>זאת אומרת שלמרות שהאלגוריתם עצמו בטוח, יכול להיות שהדרך בה המחשב מיישם האלגוריתם הזה תחשוף מידע רגיש על האלגוריתם עצמו למשל:</a:t>
            </a:r>
          </a:p>
          <a:p>
            <a:pPr algn="r" rtl="1"/>
            <a:r>
              <a:rPr lang="he-IL" baseline="0" dirty="0" smtClean="0"/>
              <a:t>מדידת זמנים לפעולות שונות במחשב בשילוב עם כלי אנליזה יכול לחשוף מידע על הנתונים או על החישוב שאנחנו מבצעים</a:t>
            </a:r>
            <a:r>
              <a:rPr lang="en-US" baseline="0" dirty="0" smtClean="0"/>
              <a:t/>
            </a:r>
            <a:br>
              <a:rPr lang="en-US" baseline="0" dirty="0" smtClean="0"/>
            </a:br>
            <a:r>
              <a:rPr lang="he-IL" baseline="0" dirty="0" smtClean="0"/>
              <a:t>לצפות בגישות לחלקים שונים במחשב כמו </a:t>
            </a:r>
            <a:r>
              <a:rPr lang="en-US" baseline="0" dirty="0" smtClean="0"/>
              <a:t> cache</a:t>
            </a:r>
            <a:r>
              <a:rPr lang="he-IL" baseline="0" dirty="0" smtClean="0"/>
              <a:t>יכול לחשוף מידע על הנתונים שהקורבן ניגש אליהם למשל כמו ב </a:t>
            </a:r>
            <a:r>
              <a:rPr lang="en-US" baseline="0" dirty="0" err="1" smtClean="0"/>
              <a:t>prime+probe</a:t>
            </a:r>
            <a:r>
              <a:rPr lang="en-US" baseline="0" dirty="0" smtClean="0"/>
              <a:t/>
            </a:r>
            <a:br>
              <a:rPr lang="en-US" baseline="0" dirty="0" smtClean="0"/>
            </a:br>
            <a:r>
              <a:rPr lang="he-IL" baseline="0" dirty="0" smtClean="0"/>
              <a:t>ניתוח צריכת חשמל, ניתוח קול או אפילו ערוצי צד אופטי יכולות לשמש לתקיפת מחשב</a:t>
            </a:r>
            <a:endParaRPr lang="en-US" dirty="0" smtClean="0"/>
          </a:p>
          <a:p>
            <a:endParaRPr lang="en-US" dirty="0" smtClean="0"/>
          </a:p>
          <a:p>
            <a:r>
              <a:rPr lang="en-US" dirty="0" smtClean="0"/>
              <a:t>Wikipedia defines</a:t>
            </a:r>
            <a:r>
              <a:rPr lang="en-US" baseline="0" dirty="0" smtClean="0"/>
              <a:t> Side-Channel attacks “is any attacked based on information gained from the implementation of a computer itself rather the weaknesses in the algorithm itself”, Meaning that while the implementation algorithm itself may be safe, these kind of attacks don’t rely on that but they use mainly “physical information” leaked from the implementation itself such as : </a:t>
            </a:r>
          </a:p>
          <a:p>
            <a:r>
              <a:rPr lang="en-US" baseline="0" dirty="0" smtClean="0"/>
              <a:t>Measuring times of different computing operations combined with an analysis to these results can reveal sensitive information about the data being processed.</a:t>
            </a:r>
          </a:p>
          <a:p>
            <a:r>
              <a:rPr lang="en-US" dirty="0" smtClean="0"/>
              <a:t>Monitoring accesses</a:t>
            </a:r>
            <a:r>
              <a:rPr lang="en-US" baseline="0" dirty="0" smtClean="0"/>
              <a:t> made or not made by the victim to certain data using a Cache-Side-Channel can reveal sensitive data to the attacker, Some examples of this attack are : Flush+Reload, Prime+Probe.</a:t>
            </a:r>
          </a:p>
          <a:p>
            <a:r>
              <a:rPr lang="en-US" dirty="0" smtClean="0"/>
              <a:t>Analyzing Power</a:t>
            </a:r>
            <a:r>
              <a:rPr lang="en-US" baseline="0" dirty="0" smtClean="0"/>
              <a:t> consumption of a victims machine can provide detailed information about what the machine is computing.</a:t>
            </a:r>
          </a:p>
          <a:p>
            <a:r>
              <a:rPr lang="en-US" baseline="0" dirty="0" smtClean="0"/>
              <a:t>There is also Sound-Side channels, Optical Attacks but we will focus mainly on the first two classes of Side-Channel attacks.</a:t>
            </a:r>
            <a:endParaRPr lang="he-IL" baseline="0" dirty="0" smtClean="0"/>
          </a:p>
        </p:txBody>
      </p:sp>
      <p:sp>
        <p:nvSpPr>
          <p:cNvPr id="4" name="Slide Number Placeholder 3"/>
          <p:cNvSpPr>
            <a:spLocks noGrp="1"/>
          </p:cNvSpPr>
          <p:nvPr>
            <p:ph type="sldNum" sz="quarter" idx="10"/>
          </p:nvPr>
        </p:nvSpPr>
        <p:spPr/>
        <p:txBody>
          <a:bodyPr/>
          <a:lstStyle/>
          <a:p>
            <a:fld id="{BBDB6C92-A2C1-4991-9700-DFDF852AE02C}" type="slidenum">
              <a:rPr lang="en-US" smtClean="0"/>
              <a:t>4</a:t>
            </a:fld>
            <a:endParaRPr lang="en-US"/>
          </a:p>
        </p:txBody>
      </p:sp>
    </p:spTree>
    <p:extLst>
      <p:ext uri="{BB962C8B-B14F-4D97-AF65-F5344CB8AC3E}">
        <p14:creationId xmlns:p14="http://schemas.microsoft.com/office/powerpoint/2010/main" val="20375616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Mitigations</a:t>
            </a:r>
            <a:r>
              <a:rPr lang="en-US" baseline="0" dirty="0" smtClean="0"/>
              <a:t> (*read above*)</a:t>
            </a:r>
            <a:endParaRPr lang="he-IL" baseline="0" dirty="0" smtClean="0"/>
          </a:p>
          <a:p>
            <a:pPr algn="r" rtl="1"/>
            <a:r>
              <a:rPr lang="en-US" baseline="0" dirty="0" smtClean="0"/>
              <a:t>Mitigations</a:t>
            </a:r>
            <a:r>
              <a:rPr lang="he-IL" baseline="0" dirty="0" smtClean="0"/>
              <a:t> , תוספות החומרה של אינטל שהוסיפה למנוע </a:t>
            </a:r>
            <a:r>
              <a:rPr lang="en-US" baseline="0" dirty="0" smtClean="0"/>
              <a:t>meltdown</a:t>
            </a:r>
            <a:r>
              <a:rPr lang="he-IL" baseline="0" dirty="0" smtClean="0"/>
              <a:t> הוכיחה שהיא לא מספיקה למנוע </a:t>
            </a:r>
            <a:r>
              <a:rPr lang="en-US" baseline="0" dirty="0" smtClean="0"/>
              <a:t>fallout</a:t>
            </a:r>
            <a:r>
              <a:rPr lang="he-IL" baseline="0" dirty="0" smtClean="0"/>
              <a:t> דווקא מעבדים עם חומרה כזאת חשופים להתקפת </a:t>
            </a:r>
            <a:r>
              <a:rPr lang="en-US" dirty="0" smtClean="0"/>
              <a:t>fallout</a:t>
            </a:r>
            <a:r>
              <a:rPr lang="he-IL" dirty="0" smtClean="0"/>
              <a:t> יותר</a:t>
            </a:r>
            <a:r>
              <a:rPr lang="en-US" dirty="0" smtClean="0"/>
              <a:t/>
            </a:r>
            <a:br>
              <a:rPr lang="en-US" dirty="0" smtClean="0"/>
            </a:br>
            <a:r>
              <a:rPr lang="he-IL" dirty="0" smtClean="0"/>
              <a:t>מערכות</a:t>
            </a:r>
            <a:r>
              <a:rPr lang="he-IL" baseline="0" dirty="0" smtClean="0"/>
              <a:t> הפעלה שמשתמשות ב </a:t>
            </a:r>
            <a:r>
              <a:rPr lang="en-US" baseline="0" dirty="0" smtClean="0"/>
              <a:t>KAISER</a:t>
            </a:r>
            <a:r>
              <a:rPr lang="he-IL" baseline="0" dirty="0" smtClean="0"/>
              <a:t> הוכיחו שהן מוגנות מ</a:t>
            </a:r>
            <a:r>
              <a:rPr lang="en-US" dirty="0" smtClean="0"/>
              <a:t>fallout</a:t>
            </a:r>
            <a:r>
              <a:rPr lang="he-IL" dirty="0" smtClean="0"/>
              <a:t> כי המערכת עושה </a:t>
            </a:r>
            <a:r>
              <a:rPr lang="en-US" dirty="0" smtClean="0"/>
              <a:t>flush</a:t>
            </a:r>
            <a:r>
              <a:rPr lang="he-IL" dirty="0" smtClean="0"/>
              <a:t> ל</a:t>
            </a:r>
            <a:r>
              <a:rPr lang="en-US" dirty="0" smtClean="0"/>
              <a:t>store-buffer</a:t>
            </a:r>
            <a:r>
              <a:rPr lang="he-IL" baseline="0" dirty="0" smtClean="0"/>
              <a:t> אחרי כל </a:t>
            </a:r>
            <a:r>
              <a:rPr lang="en-US" baseline="0" dirty="0" smtClean="0"/>
              <a:t>context switch</a:t>
            </a:r>
            <a:r>
              <a:rPr lang="he-IL" baseline="0" dirty="0" smtClean="0"/>
              <a:t> לכן התוקף לא ימצא כלום שם </a:t>
            </a:r>
            <a:r>
              <a:rPr lang="en-US" baseline="0" dirty="0" smtClean="0"/>
              <a:t/>
            </a:r>
            <a:br>
              <a:rPr lang="en-US" baseline="0" dirty="0" smtClean="0"/>
            </a:br>
            <a:r>
              <a:rPr lang="he-IL" baseline="0" dirty="0" smtClean="0"/>
              <a:t>אינטל עדכנה חתיכת </a:t>
            </a:r>
            <a:r>
              <a:rPr lang="en-US" baseline="0" dirty="0" smtClean="0"/>
              <a:t>microcode</a:t>
            </a:r>
            <a:r>
              <a:rPr lang="he-IL" baseline="0" dirty="0" smtClean="0"/>
              <a:t> לפקודת </a:t>
            </a:r>
            <a:r>
              <a:rPr lang="en-US" baseline="0" dirty="0" smtClean="0"/>
              <a:t>overwrite</a:t>
            </a:r>
            <a:r>
              <a:rPr lang="he-IL" baseline="0" dirty="0" smtClean="0"/>
              <a:t> כדי שתשכתב ערכי זכל ל</a:t>
            </a:r>
            <a:r>
              <a:rPr lang="en-US" baseline="0" dirty="0" smtClean="0"/>
              <a:t>store-buffer</a:t>
            </a:r>
            <a:r>
              <a:rPr lang="he-IL" baseline="0" dirty="0" smtClean="0"/>
              <a:t> בין ה</a:t>
            </a:r>
            <a:r>
              <a:rPr lang="en-US" baseline="0" dirty="0" smtClean="0"/>
              <a:t>context </a:t>
            </a:r>
            <a:r>
              <a:rPr lang="en-US" baseline="0" dirty="0" err="1" smtClean="0"/>
              <a:t>swtiches</a:t>
            </a:r>
            <a:r>
              <a:rPr lang="he-IL" baseline="0" dirty="0" smtClean="0"/>
              <a:t> אבל זה לא מספיק לכן הגנת סיליקון ברמת החומרה עדיין נחוצה</a:t>
            </a:r>
            <a:endParaRPr lang="en-US" dirty="0" smtClean="0"/>
          </a:p>
          <a:p>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40</a:t>
            </a:fld>
            <a:endParaRPr lang="en-US"/>
          </a:p>
        </p:txBody>
      </p:sp>
    </p:spTree>
    <p:extLst>
      <p:ext uri="{BB962C8B-B14F-4D97-AF65-F5344CB8AC3E}">
        <p14:creationId xmlns:p14="http://schemas.microsoft.com/office/powerpoint/2010/main" val="14674721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הדרישות</a:t>
            </a:r>
            <a:r>
              <a:rPr lang="he-IL" baseline="0" dirty="0" smtClean="0"/>
              <a:t> של </a:t>
            </a:r>
            <a:r>
              <a:rPr lang="en-US" baseline="0" dirty="0" smtClean="0"/>
              <a:t>fallout</a:t>
            </a:r>
          </a:p>
          <a:p>
            <a:pPr algn="r" rtl="1"/>
            <a:r>
              <a:rPr lang="he-IL" baseline="0" dirty="0" smtClean="0"/>
              <a:t>לעומת הרבה תקיפות דומות, פה אנחנו לא מבקשים זכרון משותף בין תוקף למותקף או אפילו כתובת ידועה מראש או משותפת, כל מה שאנחנו צריכים זה </a:t>
            </a:r>
            <a:r>
              <a:rPr lang="en-US" baseline="0" dirty="0" smtClean="0"/>
              <a:t>offset</a:t>
            </a:r>
            <a:r>
              <a:rPr lang="he-IL" baseline="0" dirty="0" smtClean="0"/>
              <a:t> נכון כדי להדליף ממנו את הערך הסודי ואפילו זה אנחנו לא צריכים ואפשר לקבל אותו כמו בדוגמת ה</a:t>
            </a:r>
            <a:r>
              <a:rPr lang="en-US" baseline="0" dirty="0" smtClean="0"/>
              <a:t>AES</a:t>
            </a:r>
          </a:p>
          <a:p>
            <a:pPr algn="r" rtl="1"/>
            <a:r>
              <a:rPr lang="he-IL" baseline="0" dirty="0" smtClean="0"/>
              <a:t>אם היינו ממשים התקפה כמו של </a:t>
            </a:r>
            <a:r>
              <a:rPr lang="en-US" baseline="0" dirty="0" smtClean="0"/>
              <a:t>AES</a:t>
            </a:r>
            <a:r>
              <a:rPr lang="he-IL" baseline="0" dirty="0" smtClean="0"/>
              <a:t> היינו דורשים שהקרנל והתוקף יהיו על אותו מעבד לוגי וזה בגלל מערכות הפעלה חדשות משתמשות ב </a:t>
            </a:r>
            <a:r>
              <a:rPr lang="en-US" baseline="0" dirty="0" smtClean="0"/>
              <a:t>KPTI</a:t>
            </a:r>
            <a:r>
              <a:rPr lang="he-IL" baseline="0" dirty="0" smtClean="0"/>
              <a:t> בלינוקס התחיל בגרסה </a:t>
            </a:r>
            <a:r>
              <a:rPr lang="en-US" baseline="0" dirty="0" smtClean="0"/>
              <a:t>4.15</a:t>
            </a:r>
            <a:r>
              <a:rPr lang="he-IL" baseline="0" dirty="0" smtClean="0"/>
              <a:t> והמערכות האלה עושות </a:t>
            </a:r>
            <a:r>
              <a:rPr lang="en-US" baseline="0" dirty="0" smtClean="0"/>
              <a:t>flush</a:t>
            </a:r>
            <a:r>
              <a:rPr lang="he-IL" baseline="0" dirty="0" smtClean="0"/>
              <a:t> ל</a:t>
            </a:r>
            <a:r>
              <a:rPr lang="en-US" baseline="0" dirty="0" smtClean="0"/>
              <a:t>store-buffer</a:t>
            </a:r>
            <a:r>
              <a:rPr lang="he-IL" baseline="0" dirty="0" smtClean="0"/>
              <a:t> בין </a:t>
            </a:r>
            <a:r>
              <a:rPr lang="en-US" baseline="0" dirty="0" smtClean="0"/>
              <a:t>context switches</a:t>
            </a:r>
            <a:r>
              <a:rPr lang="he-IL" baseline="0" dirty="0" smtClean="0"/>
              <a:t> </a:t>
            </a:r>
          </a:p>
          <a:p>
            <a:pPr algn="r" rtl="1"/>
            <a:r>
              <a:rPr lang="he-IL" baseline="0" dirty="0" smtClean="0"/>
              <a:t>מצד אחר אם אנחנו מבצעים הרעיון המקורי שהיה בקובץ אנחנו רק נצטרך ה</a:t>
            </a:r>
            <a:r>
              <a:rPr lang="en-US" baseline="0" dirty="0" smtClean="0"/>
              <a:t>offsets</a:t>
            </a:r>
            <a:r>
              <a:rPr lang="he-IL" baseline="0" dirty="0" smtClean="0"/>
              <a:t> </a:t>
            </a:r>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41</a:t>
            </a:fld>
            <a:endParaRPr lang="en-US"/>
          </a:p>
        </p:txBody>
      </p:sp>
    </p:spTree>
    <p:extLst>
      <p:ext uri="{BB962C8B-B14F-4D97-AF65-F5344CB8AC3E}">
        <p14:creationId xmlns:p14="http://schemas.microsoft.com/office/powerpoint/2010/main" val="2369839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דרישות חומרה:</a:t>
            </a:r>
            <a:r>
              <a:rPr lang="he-IL" baseline="0" dirty="0" smtClean="0"/>
              <a:t> כל מעבד אינטל משנת 1995 יספיק והכי טובים להתקפה כאלה הם סדרת ה </a:t>
            </a:r>
            <a:r>
              <a:rPr lang="en-US" baseline="0" dirty="0" smtClean="0"/>
              <a:t>i9</a:t>
            </a:r>
            <a:r>
              <a:rPr lang="he-IL" baseline="0" dirty="0" smtClean="0"/>
              <a:t> החדשה בגלל שיש להם חומרה נגד </a:t>
            </a:r>
            <a:r>
              <a:rPr lang="en-US" baseline="0" dirty="0" smtClean="0"/>
              <a:t>meltdown</a:t>
            </a:r>
            <a:r>
              <a:rPr lang="he-IL" baseline="0" dirty="0" smtClean="0"/>
              <a:t> אז </a:t>
            </a:r>
            <a:r>
              <a:rPr lang="en-US" baseline="0" dirty="0" smtClean="0"/>
              <a:t>KPTI</a:t>
            </a:r>
            <a:r>
              <a:rPr lang="he-IL" baseline="0" dirty="0" smtClean="0"/>
              <a:t> הוא כבוי ב</a:t>
            </a:r>
            <a:r>
              <a:rPr lang="en-US" baseline="0" dirty="0" smtClean="0"/>
              <a:t>default</a:t>
            </a:r>
            <a:r>
              <a:rPr lang="he-IL" baseline="0" dirty="0" smtClean="0"/>
              <a:t> לכן נותן לנו הזדמנות יותר טובה לתקוף</a:t>
            </a:r>
          </a:p>
          <a:p>
            <a:pPr algn="r" rtl="1"/>
            <a:r>
              <a:rPr lang="he-IL" baseline="0" dirty="0" smtClean="0"/>
              <a:t>הרעיון המקורי היה לכתוב </a:t>
            </a:r>
            <a:r>
              <a:rPr lang="en-US" baseline="0" dirty="0" smtClean="0"/>
              <a:t>N</a:t>
            </a:r>
            <a:r>
              <a:rPr lang="he-IL" baseline="0" dirty="0" smtClean="0"/>
              <a:t> בייטים סודיים לזכרון ותוך כדי הכתיבה התוקף מנסה להדליף הבייטים האלה</a:t>
            </a:r>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42</a:t>
            </a:fld>
            <a:endParaRPr lang="en-US"/>
          </a:p>
        </p:txBody>
      </p:sp>
    </p:spTree>
    <p:extLst>
      <p:ext uri="{BB962C8B-B14F-4D97-AF65-F5344CB8AC3E}">
        <p14:creationId xmlns:p14="http://schemas.microsoft.com/office/powerpoint/2010/main" val="22738203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he-IL" dirty="0" smtClean="0"/>
              <a:t>הרעיון שלנו הוא פרוסס שמשמש כמו תוקף ומותקף כך</a:t>
            </a:r>
            <a:r>
              <a:rPr lang="he-IL" baseline="0" dirty="0" smtClean="0"/>
              <a:t> שהמותקף קורא סיסמה מתוך קובץ ומייצר </a:t>
            </a:r>
            <a:r>
              <a:rPr lang="en-US" baseline="0" dirty="0" smtClean="0"/>
              <a:t>N</a:t>
            </a:r>
            <a:r>
              <a:rPr lang="he-IL" baseline="0" dirty="0" smtClean="0"/>
              <a:t> הזזות רנדמוליות וכותב הבייטים של הסיסמה לתוך ההזזות האלה ותוך כדי זה התוקף מנסה קודם להדליף ההזזות שהמותקף יצר ואחר כך על בסיס ההזזות שהוא התליח להדליף הוא גם ממשיך לנסות להדליף בייטים של הסיסמה גם</a:t>
            </a:r>
          </a:p>
          <a:p>
            <a:pPr marL="0" indent="0" algn="r" rtl="1">
              <a:buFont typeface="Arial" panose="020B0604020202020204" pitchFamily="34" charset="0"/>
              <a:buNone/>
            </a:pPr>
            <a:r>
              <a:rPr lang="he-IL" baseline="0" dirty="0" smtClean="0"/>
              <a:t>חלקי ההתקפה </a:t>
            </a:r>
          </a:p>
          <a:p>
            <a:pPr marL="0" indent="0" algn="r" rtl="1">
              <a:buFont typeface="Arial" panose="020B0604020202020204" pitchFamily="34" charset="0"/>
              <a:buNone/>
            </a:pPr>
            <a:r>
              <a:rPr lang="he-IL" baseline="0" dirty="0" smtClean="0"/>
              <a:t>פונקצית </a:t>
            </a:r>
            <a:r>
              <a:rPr lang="en-US" baseline="0" dirty="0" smtClean="0"/>
              <a:t>RAND</a:t>
            </a:r>
            <a:r>
              <a:rPr lang="he-IL" baseline="0" dirty="0" smtClean="0"/>
              <a:t> שהיא פונקציית ספרייה שמייצרת מספרים רנדומליים</a:t>
            </a:r>
          </a:p>
          <a:p>
            <a:pPr marL="0" indent="0" algn="r" rtl="1">
              <a:buFont typeface="Arial" panose="020B0604020202020204" pitchFamily="34" charset="0"/>
              <a:buNone/>
            </a:pPr>
            <a:r>
              <a:rPr lang="he-IL" baseline="0" dirty="0" smtClean="0"/>
              <a:t>פונקציית </a:t>
            </a:r>
            <a:r>
              <a:rPr lang="en-US" baseline="0" dirty="0" err="1" smtClean="0"/>
              <a:t>fallout_offsets</a:t>
            </a:r>
            <a:r>
              <a:rPr lang="he-IL" baseline="0" dirty="0" smtClean="0"/>
              <a:t> שמשמת כדי להדליף ההזזות הסודיות שיצרנו</a:t>
            </a:r>
          </a:p>
          <a:p>
            <a:pPr marL="0" indent="0" algn="r" rtl="1">
              <a:buFont typeface="Arial" panose="020B0604020202020204" pitchFamily="34" charset="0"/>
              <a:buNone/>
            </a:pPr>
            <a:r>
              <a:rPr lang="he-IL" baseline="0" dirty="0" smtClean="0"/>
              <a:t>פונקציית </a:t>
            </a:r>
            <a:r>
              <a:rPr lang="en-US" baseline="0" dirty="0" err="1" smtClean="0"/>
              <a:t>fallout_bytes</a:t>
            </a:r>
            <a:r>
              <a:rPr lang="he-IL" baseline="0" dirty="0" smtClean="0"/>
              <a:t> שמשמת להדליף בייטים של הסיסמה</a:t>
            </a:r>
          </a:p>
          <a:p>
            <a:pPr marL="0" indent="0" algn="r" rtl="1">
              <a:buFont typeface="Arial" panose="020B0604020202020204" pitchFamily="34" charset="0"/>
              <a:buNone/>
            </a:pPr>
            <a:r>
              <a:rPr lang="en-US" baseline="0" dirty="0" err="1" smtClean="0"/>
              <a:t>Detect_flush_and_reload_threshold</a:t>
            </a:r>
            <a:r>
              <a:rPr lang="he-IL" baseline="0" dirty="0" smtClean="0"/>
              <a:t> שמשחבת כמה </a:t>
            </a:r>
            <a:r>
              <a:rPr lang="en-US" baseline="0" dirty="0" smtClean="0"/>
              <a:t>cycles</a:t>
            </a:r>
            <a:r>
              <a:rPr lang="he-IL" baseline="0" dirty="0" smtClean="0"/>
              <a:t> צריך להבחין בין </a:t>
            </a:r>
            <a:r>
              <a:rPr lang="en-US" baseline="0" dirty="0" err="1" smtClean="0"/>
              <a:t>Cache_Miss</a:t>
            </a:r>
            <a:r>
              <a:rPr lang="he-IL" baseline="0" dirty="0" smtClean="0"/>
              <a:t> או </a:t>
            </a:r>
            <a:r>
              <a:rPr lang="en-US" baseline="0" dirty="0" err="1" smtClean="0"/>
              <a:t>cache_hit</a:t>
            </a:r>
            <a:r>
              <a:rPr lang="he-IL" baseline="0" dirty="0" smtClean="0"/>
              <a:t> (על מעבד </a:t>
            </a:r>
            <a:r>
              <a:rPr lang="en-US" baseline="0" dirty="0" smtClean="0"/>
              <a:t>i7-7700hq</a:t>
            </a:r>
            <a:r>
              <a:rPr lang="he-IL" baseline="0" dirty="0" smtClean="0"/>
              <a:t> יצא בערך 230)</a:t>
            </a:r>
          </a:p>
          <a:p>
            <a:pPr marL="0" indent="0" algn="r" rtl="1">
              <a:buFont typeface="Arial" panose="020B0604020202020204" pitchFamily="34" charset="0"/>
              <a:buNone/>
            </a:pPr>
            <a:r>
              <a:rPr lang="en-US" baseline="0" dirty="0" smtClean="0"/>
              <a:t>Flush()</a:t>
            </a:r>
            <a:r>
              <a:rPr lang="he-IL" baseline="0" dirty="0" smtClean="0"/>
              <a:t> זאת פקודת </a:t>
            </a:r>
            <a:r>
              <a:rPr lang="en-US" baseline="0" dirty="0" err="1" smtClean="0"/>
              <a:t>clflush</a:t>
            </a:r>
            <a:r>
              <a:rPr lang="en-US" baseline="0" dirty="0" smtClean="0"/>
              <a:t> </a:t>
            </a:r>
            <a:r>
              <a:rPr lang="he-IL" baseline="0" dirty="0" smtClean="0"/>
              <a:t> של אסמבלי 86</a:t>
            </a:r>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43</a:t>
            </a:fld>
            <a:endParaRPr lang="en-US"/>
          </a:p>
        </p:txBody>
      </p:sp>
    </p:spTree>
    <p:extLst>
      <p:ext uri="{BB962C8B-B14F-4D97-AF65-F5344CB8AC3E}">
        <p14:creationId xmlns:p14="http://schemas.microsoft.com/office/powerpoint/2010/main" val="331847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he-IL" dirty="0" smtClean="0"/>
              <a:t>מהלך התקיפה</a:t>
            </a:r>
          </a:p>
          <a:p>
            <a:pPr marL="0" indent="0" algn="r" rtl="1">
              <a:buFont typeface="Arial" panose="020B0604020202020204" pitchFamily="34" charset="0"/>
              <a:buNone/>
            </a:pPr>
            <a:r>
              <a:rPr lang="he-IL" dirty="0" smtClean="0"/>
              <a:t>1</a:t>
            </a:r>
            <a:r>
              <a:rPr lang="he-IL" baseline="0" dirty="0" smtClean="0"/>
              <a:t> אנחנו נחשב כמה </a:t>
            </a:r>
            <a:r>
              <a:rPr lang="en-US" baseline="0" dirty="0" smtClean="0"/>
              <a:t>cycles</a:t>
            </a:r>
            <a:r>
              <a:rPr lang="he-IL" baseline="0" dirty="0" smtClean="0"/>
              <a:t> צריך ל</a:t>
            </a:r>
            <a:r>
              <a:rPr lang="en-US" baseline="0" dirty="0" smtClean="0"/>
              <a:t>cache hit</a:t>
            </a:r>
          </a:p>
          <a:p>
            <a:pPr marL="0" indent="0" algn="r" rtl="1">
              <a:buFont typeface="Arial" panose="020B0604020202020204" pitchFamily="34" charset="0"/>
              <a:buNone/>
            </a:pPr>
            <a:r>
              <a:rPr lang="he-IL" baseline="0" dirty="0" smtClean="0"/>
              <a:t>2 אנחנו נקרא הסיסמה בשימוש בפונקציית </a:t>
            </a:r>
            <a:r>
              <a:rPr lang="en-US" baseline="0" dirty="0" err="1" smtClean="0"/>
              <a:t>fgets</a:t>
            </a:r>
            <a:r>
              <a:rPr lang="en-US" baseline="0" dirty="0" smtClean="0"/>
              <a:t>()</a:t>
            </a:r>
            <a:r>
              <a:rPr lang="he-IL" baseline="0" dirty="0" smtClean="0"/>
              <a:t> מהקובץ</a:t>
            </a:r>
          </a:p>
          <a:p>
            <a:pPr marL="0" indent="0" algn="r" rtl="1">
              <a:buFont typeface="Arial" panose="020B0604020202020204" pitchFamily="34" charset="0"/>
              <a:buNone/>
            </a:pPr>
            <a:r>
              <a:rPr lang="he-IL" baseline="0" dirty="0" smtClean="0"/>
              <a:t>3 המותקף מייצר </a:t>
            </a:r>
            <a:r>
              <a:rPr lang="en-US" baseline="0" dirty="0" smtClean="0"/>
              <a:t>N</a:t>
            </a:r>
            <a:r>
              <a:rPr lang="he-IL" baseline="0" dirty="0" smtClean="0"/>
              <a:t> הזזות רנדמוליות ומשתמש ב </a:t>
            </a:r>
            <a:r>
              <a:rPr lang="en-US" baseline="0" dirty="0" err="1" smtClean="0"/>
              <a:t>fallout_offsets</a:t>
            </a:r>
            <a:r>
              <a:rPr lang="en-US" baseline="0" dirty="0" smtClean="0"/>
              <a:t>()</a:t>
            </a:r>
            <a:r>
              <a:rPr lang="he-IL" baseline="0" dirty="0" smtClean="0"/>
              <a:t> כדי לכתוב אותם לזכרון ותוך כדי זה התוקף מנסה להדליף אותן</a:t>
            </a:r>
          </a:p>
          <a:p>
            <a:pPr marL="0" indent="0" algn="r" rtl="1">
              <a:buFont typeface="Arial" panose="020B0604020202020204" pitchFamily="34" charset="0"/>
              <a:buNone/>
            </a:pPr>
            <a:r>
              <a:rPr lang="he-IL" baseline="0" dirty="0" smtClean="0"/>
              <a:t>4 כמובן ששלבים 3 ו5 עושים מלא פעמים כדי לדייק בתוצאות </a:t>
            </a:r>
          </a:p>
          <a:p>
            <a:pPr marL="0" indent="0" algn="r" rtl="1">
              <a:buFont typeface="Arial" panose="020B0604020202020204" pitchFamily="34" charset="0"/>
              <a:buNone/>
            </a:pPr>
            <a:r>
              <a:rPr lang="he-IL" baseline="0" dirty="0" smtClean="0"/>
              <a:t>5 המותקף קורא ל </a:t>
            </a:r>
            <a:r>
              <a:rPr lang="en-US" baseline="0" dirty="0" err="1" smtClean="0"/>
              <a:t>fallout_bytes</a:t>
            </a:r>
            <a:r>
              <a:rPr lang="en-US" baseline="0" dirty="0" smtClean="0"/>
              <a:t>()</a:t>
            </a:r>
            <a:r>
              <a:rPr lang="he-IL" baseline="0" dirty="0" smtClean="0"/>
              <a:t> עם מערך ההזזות המקוריות ומערך ההזזות שהצלחנו להדליף ושם הוא כותב הסיסמה לתוך ההזזות שהוא יצר ותוך כדי זה התוקף משתמש במה שיש לו כדי </a:t>
            </a:r>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44</a:t>
            </a:fld>
            <a:endParaRPr lang="en-US"/>
          </a:p>
        </p:txBody>
      </p:sp>
    </p:spTree>
    <p:extLst>
      <p:ext uri="{BB962C8B-B14F-4D97-AF65-F5344CB8AC3E}">
        <p14:creationId xmlns:p14="http://schemas.microsoft.com/office/powerpoint/2010/main" val="38141655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46</a:t>
            </a:fld>
            <a:endParaRPr lang="en-US"/>
          </a:p>
        </p:txBody>
      </p:sp>
    </p:spTree>
    <p:extLst>
      <p:ext uri="{BB962C8B-B14F-4D97-AF65-F5344CB8AC3E}">
        <p14:creationId xmlns:p14="http://schemas.microsoft.com/office/powerpoint/2010/main" val="1245395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he-IL" baseline="0" dirty="0" smtClean="0"/>
          </a:p>
          <a:p>
            <a:pPr algn="r" rtl="0"/>
            <a:r>
              <a:rPr lang="he-IL" baseline="0" dirty="0" smtClean="0"/>
              <a:t>עכשיו נראה דוגמה קצרה להתקפת ערוץ צד על בסיס מדידת זמנים של חישוב</a:t>
            </a:r>
            <a:r>
              <a:rPr lang="en-US" baseline="0" dirty="0" smtClean="0"/>
              <a:t/>
            </a:r>
            <a:br>
              <a:rPr lang="en-US" baseline="0" dirty="0" smtClean="0"/>
            </a:br>
            <a:r>
              <a:rPr lang="he-IL" baseline="0" dirty="0" smtClean="0"/>
              <a:t>נצטרך שתי דרישות: הראשונה שהאלגוריתם שמשמש לבדיקת הסיסמה הוא נאייבי כלומר בודק אות ואם היא נכונה אז מתקדם לבאה וכך הלאה והדרישה השנייה שאפשר לנסות הרבה פעמים להיכנס מבלי להיחסם</a:t>
            </a:r>
            <a:endParaRPr lang="en-US" dirty="0" smtClean="0"/>
          </a:p>
          <a:p>
            <a:endParaRPr lang="en-US" dirty="0" smtClean="0"/>
          </a:p>
          <a:p>
            <a:r>
              <a:rPr lang="en-US" dirty="0" smtClean="0"/>
              <a:t>We will</a:t>
            </a:r>
            <a:r>
              <a:rPr lang="en-US" baseline="0" dirty="0" smtClean="0"/>
              <a:t> now show a simple example of a Side-Channel Attack using Time Measurements and some analysis to obtain an unknown password.</a:t>
            </a:r>
          </a:p>
          <a:p>
            <a:r>
              <a:rPr lang="en-US" baseline="0" dirty="0" smtClean="0"/>
              <a:t>We require that the password-matching algorithm is Naïve as in it compares the first letter to the correct password and if is correct then it moves to the 2</a:t>
            </a:r>
            <a:r>
              <a:rPr lang="en-US" baseline="30000" dirty="0" smtClean="0"/>
              <a:t>nd</a:t>
            </a:r>
            <a:r>
              <a:rPr lang="en-US" baseline="0" dirty="0" smtClean="0"/>
              <a:t> and so on, so the main idea that it processes one letter at a time and it allows a high number of tries so we don’t get blocked.</a:t>
            </a:r>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5</a:t>
            </a:fld>
            <a:endParaRPr lang="en-US"/>
          </a:p>
        </p:txBody>
      </p:sp>
    </p:spTree>
    <p:extLst>
      <p:ext uri="{BB962C8B-B14F-4D97-AF65-F5344CB8AC3E}">
        <p14:creationId xmlns:p14="http://schemas.microsoft.com/office/powerpoint/2010/main" val="2735761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smtClean="0"/>
              <a:t>פה רואים דף כניסה רגיל בלי שם משתמש לשם פשטות, הסיסמה שלנו תהיה </a:t>
            </a:r>
            <a:r>
              <a:rPr lang="en-US" baseline="0" dirty="0" smtClean="0"/>
              <a:t>MSBDS</a:t>
            </a:r>
            <a:r>
              <a:rPr lang="he-IL" baseline="0" dirty="0" smtClean="0"/>
              <a:t> עכשיו בגלל שהאלגוריתם נאייבי אנחנו יודעים אם הוא טועה באות הראשונה אז הוא לא ימשיך להשוות לכן התוצאות בשלב הראשון תחשוף שיש אות שלקח לה זמן יותר מאחרות בגלל שהיא האות הראשונה הנכונה והאלגוריתם ניסה להמשיך להשוואה השנייה אבל הוא נכשל לכן יקח לו יותר זמן מהאותות האחרות</a:t>
            </a:r>
            <a:endParaRPr lang="en-US" baseline="0" dirty="0" smtClean="0"/>
          </a:p>
          <a:p>
            <a:endParaRPr lang="en-US" dirty="0" smtClean="0"/>
          </a:p>
          <a:p>
            <a:r>
              <a:rPr lang="en-US" dirty="0" smtClean="0"/>
              <a:t>Here</a:t>
            </a:r>
            <a:r>
              <a:rPr lang="en-US" baseline="0" dirty="0" smtClean="0"/>
              <a:t> we see a not-so-normal LOGIN form which lacks username but let’s pretend that we have the USERNAME already and this is just for the sake of simplifying the example. Let “MSBDS” be the correct password, now with the naïve algorithm we know that on a false first letter it will NOT continue to compare the subsequent letters because the first one is wrong, So the results in Phase 1 (which was ran numerous times to get average timings) would show that a single letter has “significantly” (comparing to other letters) more time to get the WRONG response, This happens from the fact that this letter is INDEED the first letter as the same one in the CORRECT password and the naïve algorithm was going to compare the 2</a:t>
            </a:r>
            <a:r>
              <a:rPr lang="en-US" baseline="30000" dirty="0" smtClean="0"/>
              <a:t>nd</a:t>
            </a:r>
            <a:r>
              <a:rPr lang="en-US" baseline="0" dirty="0" smtClean="0"/>
              <a:t> letter and ONLY after that knows that it’s a wrong password and that measures more time than other letters.</a:t>
            </a:r>
            <a:endParaRPr lang="he-IL" baseline="0" dirty="0" smtClean="0"/>
          </a:p>
        </p:txBody>
      </p:sp>
      <p:sp>
        <p:nvSpPr>
          <p:cNvPr id="4" name="Slide Number Placeholder 3"/>
          <p:cNvSpPr>
            <a:spLocks noGrp="1"/>
          </p:cNvSpPr>
          <p:nvPr>
            <p:ph type="sldNum" sz="quarter" idx="10"/>
          </p:nvPr>
        </p:nvSpPr>
        <p:spPr/>
        <p:txBody>
          <a:bodyPr/>
          <a:lstStyle/>
          <a:p>
            <a:fld id="{BBDB6C92-A2C1-4991-9700-DFDF852AE02C}" type="slidenum">
              <a:rPr lang="en-US" smtClean="0"/>
              <a:t>6</a:t>
            </a:fld>
            <a:endParaRPr lang="en-US"/>
          </a:p>
        </p:txBody>
      </p:sp>
    </p:spTree>
    <p:extLst>
      <p:ext uri="{BB962C8B-B14F-4D97-AF65-F5344CB8AC3E}">
        <p14:creationId xmlns:p14="http://schemas.microsoft.com/office/powerpoint/2010/main" val="1402249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אז</a:t>
            </a:r>
            <a:r>
              <a:rPr lang="he-IL" baseline="0" dirty="0" smtClean="0"/>
              <a:t> ככה קיבלנו האות הראשונה בשתי השלבים הראשונים לכן השלב השלישי הוא לחזור ולמדוד אבל עם האות שמצאנו מקודם ובכך נקבל הסיסמה המלאה</a:t>
            </a:r>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7</a:t>
            </a:fld>
            <a:endParaRPr lang="en-US"/>
          </a:p>
        </p:txBody>
      </p:sp>
    </p:spTree>
    <p:extLst>
      <p:ext uri="{BB962C8B-B14F-4D97-AF65-F5344CB8AC3E}">
        <p14:creationId xmlns:p14="http://schemas.microsoft.com/office/powerpoint/2010/main" val="1421637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pPr algn="r" rtl="1"/>
            <a:r>
              <a:rPr lang="he-IL" baseline="0" dirty="0" smtClean="0"/>
              <a:t>פה רואים טבלאות שמסבירות איך המדידות נעשו (כמובן שהמדידות הן תיארוטיות אבל תיתכן התקפה כזו בעולם האמיתי) </a:t>
            </a:r>
            <a:r>
              <a:rPr lang="en-US" baseline="0" dirty="0" smtClean="0"/>
              <a:t/>
            </a:r>
            <a:br>
              <a:rPr lang="en-US" baseline="0" dirty="0" smtClean="0"/>
            </a:br>
            <a:r>
              <a:rPr lang="he-IL" baseline="0" dirty="0" smtClean="0"/>
              <a:t>אז מצאנו הסיסנה בתוך כדי 95 מילי שניות וזה מאוד טוב, למרות שהיינו חושבים להשתמש ב</a:t>
            </a:r>
            <a:r>
              <a:rPr lang="en-US" baseline="0" dirty="0" smtClean="0"/>
              <a:t>brute force</a:t>
            </a:r>
            <a:r>
              <a:rPr lang="he-IL" baseline="0" dirty="0" smtClean="0"/>
              <a:t> למקרים כאלה אבל עם הסיסמאות שיש היום עם הרבה סימנים ואותות ומספרים זה יכול לקחת הרבה זמן לכן התקפת ערוץ צד תהיה יותר טובה</a:t>
            </a:r>
          </a:p>
          <a:p>
            <a:pPr algn="r" rtl="1"/>
            <a:r>
              <a:rPr lang="he-IL" baseline="0" dirty="0" smtClean="0"/>
              <a:t>לערוצי צד יכול להיות הרבה רעש לכן צריך למדוד כמה פעמים כדי לדייק יותר בתוצאות</a:t>
            </a:r>
            <a:endParaRPr lang="en-US" dirty="0" smtClean="0"/>
          </a:p>
          <a:p>
            <a:endParaRPr lang="en-US" dirty="0" smtClean="0"/>
          </a:p>
          <a:p>
            <a:r>
              <a:rPr lang="en-US" dirty="0" smtClean="0"/>
              <a:t>A graphical explanation for how would the attack appear, The</a:t>
            </a:r>
            <a:r>
              <a:rPr lang="en-US" baseline="0" dirty="0" smtClean="0"/>
              <a:t> measuring times are theoretical and we didn’t really apply this attack but it’s absolutely possible to deploy an attack like this. We found out the correct password in 95.3 milliseconds which is an astonishing achievement, While we may be tempted by using brute-force for cases like this let’s not forget that brute force would try every combination of 5 letters to obtain the password which may sound easy for modern-computers but if combine letters, numbers and special characters then it’s not realistic and this attack will perform way better.</a:t>
            </a:r>
          </a:p>
          <a:p>
            <a:r>
              <a:rPr lang="en-US" baseline="0" dirty="0" smtClean="0"/>
              <a:t>Side-channel attacks can contain a lot of “noise” that can give us wrong measurements that’s why we should do numerous measures. </a:t>
            </a:r>
            <a:endParaRPr lang="en-US" dirty="0"/>
          </a:p>
        </p:txBody>
      </p:sp>
      <p:sp>
        <p:nvSpPr>
          <p:cNvPr id="4" name="Slide Number Placeholder 3"/>
          <p:cNvSpPr>
            <a:spLocks noGrp="1"/>
          </p:cNvSpPr>
          <p:nvPr>
            <p:ph type="sldNum" sz="quarter" idx="10"/>
          </p:nvPr>
        </p:nvSpPr>
        <p:spPr/>
        <p:txBody>
          <a:bodyPr/>
          <a:lstStyle/>
          <a:p>
            <a:fld id="{BBDB6C92-A2C1-4991-9700-DFDF852AE02C}" type="slidenum">
              <a:rPr lang="en-US" smtClean="0"/>
              <a:t>8</a:t>
            </a:fld>
            <a:endParaRPr lang="en-US"/>
          </a:p>
        </p:txBody>
      </p:sp>
    </p:spTree>
    <p:extLst>
      <p:ext uri="{BB962C8B-B14F-4D97-AF65-F5344CB8AC3E}">
        <p14:creationId xmlns:p14="http://schemas.microsoft.com/office/powerpoint/2010/main" val="3780740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baseline="0" dirty="0" err="1" smtClean="0"/>
              <a:t>Specualtive</a:t>
            </a:r>
            <a:r>
              <a:rPr lang="en-US" baseline="0" dirty="0" smtClean="0"/>
              <a:t> execution</a:t>
            </a:r>
            <a:r>
              <a:rPr lang="he-IL" baseline="0" dirty="0" smtClean="0"/>
              <a:t> פותח בכדי לצמצם הפער בין מהירות המעבד לזכרון</a:t>
            </a:r>
            <a:r>
              <a:rPr lang="en-US" baseline="0" dirty="0" smtClean="0"/>
              <a:t/>
            </a:r>
            <a:br>
              <a:rPr lang="en-US" baseline="0" dirty="0" smtClean="0"/>
            </a:br>
            <a:r>
              <a:rPr lang="en-US" baseline="0" dirty="0" smtClean="0"/>
              <a:t>branch </a:t>
            </a:r>
            <a:r>
              <a:rPr lang="en-US" baseline="0" dirty="0" err="1" smtClean="0"/>
              <a:t>predicition</a:t>
            </a:r>
            <a:r>
              <a:rPr lang="he-IL" baseline="0" dirty="0" smtClean="0"/>
              <a:t> הוא סוג של </a:t>
            </a:r>
            <a:r>
              <a:rPr lang="en-US" baseline="0" dirty="0" smtClean="0"/>
              <a:t>Speculative execution</a:t>
            </a:r>
            <a:r>
              <a:rPr lang="he-IL" baseline="0" dirty="0" smtClean="0"/>
              <a:t> שמשמש בכדי לחשב פקודות </a:t>
            </a:r>
            <a:r>
              <a:rPr lang="en-US" baseline="0" dirty="0" smtClean="0"/>
              <a:t>IF</a:t>
            </a:r>
            <a:r>
              <a:rPr lang="he-IL" baseline="0" dirty="0" smtClean="0"/>
              <a:t>, למרות ש</a:t>
            </a:r>
            <a:r>
              <a:rPr lang="en-US" baseline="0" dirty="0" smtClean="0"/>
              <a:t>branch </a:t>
            </a:r>
            <a:r>
              <a:rPr lang="en-US" baseline="0" dirty="0" err="1" smtClean="0"/>
              <a:t>prediciton</a:t>
            </a:r>
            <a:r>
              <a:rPr lang="he-IL" baseline="0" dirty="0" smtClean="0"/>
              <a:t> אין לו השפעות ברמת הארכיטקטורה אבל כן יש לו ברמת המיקרו-ארכיטקטורה ונראה את זה בהמשך</a:t>
            </a:r>
            <a:r>
              <a:rPr lang="en-US" baseline="0" dirty="0" smtClean="0"/>
              <a:t/>
            </a:r>
            <a:br>
              <a:rPr lang="en-US" baseline="0" dirty="0" smtClean="0"/>
            </a:br>
            <a:r>
              <a:rPr lang="he-IL" baseline="0" dirty="0" smtClean="0"/>
              <a:t>רוב ההתקפות שנמצאו ברמת המיקרו-ארכיטקטורה מסתמכות על </a:t>
            </a:r>
            <a:r>
              <a:rPr lang="en-US" baseline="0" dirty="0" smtClean="0"/>
              <a:t>speculative execution +branch </a:t>
            </a:r>
            <a:r>
              <a:rPr lang="en-US" baseline="0" dirty="0" err="1" smtClean="0"/>
              <a:t>prediciton</a:t>
            </a:r>
            <a:r>
              <a:rPr lang="he-IL" baseline="0" dirty="0" smtClean="0"/>
              <a:t> </a:t>
            </a:r>
            <a:endParaRPr lang="en-US" dirty="0" smtClean="0"/>
          </a:p>
          <a:p>
            <a:endParaRPr lang="en-US" dirty="0" smtClean="0"/>
          </a:p>
          <a:p>
            <a:r>
              <a:rPr lang="en-US" dirty="0" smtClean="0"/>
              <a:t>Speculative</a:t>
            </a:r>
            <a:r>
              <a:rPr lang="en-US" baseline="0" dirty="0" smtClean="0"/>
              <a:t> Execution was developed to close the gap between CPU &amp; Memory speeds.</a:t>
            </a:r>
          </a:p>
          <a:p>
            <a:r>
              <a:rPr lang="en-US" baseline="0" dirty="0" smtClean="0"/>
              <a:t>Branch Prediction is a form of SE that is used while computing IF statements, While branch prediction have NO architectural effects it has Microarchitectural effects and we will see how these effects help the attack and answer the question above.</a:t>
            </a:r>
          </a:p>
          <a:p>
            <a:r>
              <a:rPr lang="en-US" baseline="0" dirty="0" smtClean="0"/>
              <a:t>Most of the security vulnerabilities we talk about here rely on the fact that most modern processors use Speculative Execution and especially when Hyper-Threading is ON which allow two processes to run on the same PHYSICAL core and that’s where an attacker process breaches CPU security. We will now show a simplified example of how Speculative Execution works and later on we will explain how these attacks exploit it because of the way it’s implemented in today’s processors especially Intel’s.  </a:t>
            </a:r>
            <a:endParaRPr lang="he-IL" baseline="0" dirty="0" smtClean="0"/>
          </a:p>
        </p:txBody>
      </p:sp>
      <p:sp>
        <p:nvSpPr>
          <p:cNvPr id="4" name="Slide Number Placeholder 3"/>
          <p:cNvSpPr>
            <a:spLocks noGrp="1"/>
          </p:cNvSpPr>
          <p:nvPr>
            <p:ph type="sldNum" sz="quarter" idx="10"/>
          </p:nvPr>
        </p:nvSpPr>
        <p:spPr/>
        <p:txBody>
          <a:bodyPr/>
          <a:lstStyle/>
          <a:p>
            <a:fld id="{BBDB6C92-A2C1-4991-9700-DFDF852AE02C}" type="slidenum">
              <a:rPr lang="en-US" smtClean="0"/>
              <a:t>9</a:t>
            </a:fld>
            <a:endParaRPr lang="en-US"/>
          </a:p>
        </p:txBody>
      </p:sp>
    </p:spTree>
    <p:extLst>
      <p:ext uri="{BB962C8B-B14F-4D97-AF65-F5344CB8AC3E}">
        <p14:creationId xmlns:p14="http://schemas.microsoft.com/office/powerpoint/2010/main" val="357293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0040344-FA86-4CA2-A98B-300A4A2CC43C}"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29155-A970-4E26-ABC5-DA316F91FBA5}"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1796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D0040344-FA86-4CA2-A98B-300A4A2CC43C}" type="datetimeFigureOut">
              <a:rPr lang="en-US" smtClean="0"/>
              <a:t>6/7/2021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C29155-A970-4E26-ABC5-DA316F91FBA5}" type="slidenum">
              <a:rPr lang="en-US" smtClean="0"/>
              <a:t>‹#›</a:t>
            </a:fld>
            <a:endParaRPr lang="en-US"/>
          </a:p>
        </p:txBody>
      </p:sp>
    </p:spTree>
    <p:extLst>
      <p:ext uri="{BB962C8B-B14F-4D97-AF65-F5344CB8AC3E}">
        <p14:creationId xmlns:p14="http://schemas.microsoft.com/office/powerpoint/2010/main" val="157543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0040344-FA86-4CA2-A98B-300A4A2CC43C}"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29155-A970-4E26-ABC5-DA316F91FBA5}" type="slidenum">
              <a:rPr lang="en-US" smtClean="0"/>
              <a:t>‹#›</a:t>
            </a:fld>
            <a:endParaRPr lang="en-US"/>
          </a:p>
        </p:txBody>
      </p:sp>
    </p:spTree>
    <p:extLst>
      <p:ext uri="{BB962C8B-B14F-4D97-AF65-F5344CB8AC3E}">
        <p14:creationId xmlns:p14="http://schemas.microsoft.com/office/powerpoint/2010/main" val="19127200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0040344-FA86-4CA2-A98B-300A4A2CC43C}"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29155-A970-4E26-ABC5-DA316F91FBA5}"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468835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0040344-FA86-4CA2-A98B-300A4A2CC43C}"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29155-A970-4E26-ABC5-DA316F91FBA5}" type="slidenum">
              <a:rPr lang="en-US" smtClean="0"/>
              <a:t>‹#›</a:t>
            </a:fld>
            <a:endParaRPr lang="en-US"/>
          </a:p>
        </p:txBody>
      </p:sp>
    </p:spTree>
    <p:extLst>
      <p:ext uri="{BB962C8B-B14F-4D97-AF65-F5344CB8AC3E}">
        <p14:creationId xmlns:p14="http://schemas.microsoft.com/office/powerpoint/2010/main" val="1353339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0040344-FA86-4CA2-A98B-300A4A2CC43C}"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29155-A970-4E26-ABC5-DA316F91FBA5}"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046520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0040344-FA86-4CA2-A98B-300A4A2CC43C}"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29155-A970-4E26-ABC5-DA316F91FBA5}" type="slidenum">
              <a:rPr lang="en-US" smtClean="0"/>
              <a:t>‹#›</a:t>
            </a:fld>
            <a:endParaRPr lang="en-US"/>
          </a:p>
        </p:txBody>
      </p:sp>
    </p:spTree>
    <p:extLst>
      <p:ext uri="{BB962C8B-B14F-4D97-AF65-F5344CB8AC3E}">
        <p14:creationId xmlns:p14="http://schemas.microsoft.com/office/powerpoint/2010/main" val="21933637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040344-FA86-4CA2-A98B-300A4A2CC43C}"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29155-A970-4E26-ABC5-DA316F91FBA5}" type="slidenum">
              <a:rPr lang="en-US" smtClean="0"/>
              <a:t>‹#›</a:t>
            </a:fld>
            <a:endParaRPr lang="en-US"/>
          </a:p>
        </p:txBody>
      </p:sp>
    </p:spTree>
    <p:extLst>
      <p:ext uri="{BB962C8B-B14F-4D97-AF65-F5344CB8AC3E}">
        <p14:creationId xmlns:p14="http://schemas.microsoft.com/office/powerpoint/2010/main" val="38184285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040344-FA86-4CA2-A98B-300A4A2CC43C}"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29155-A970-4E26-ABC5-DA316F91FBA5}" type="slidenum">
              <a:rPr lang="en-US" smtClean="0"/>
              <a:t>‹#›</a:t>
            </a:fld>
            <a:endParaRPr lang="en-US"/>
          </a:p>
        </p:txBody>
      </p:sp>
    </p:spTree>
    <p:extLst>
      <p:ext uri="{BB962C8B-B14F-4D97-AF65-F5344CB8AC3E}">
        <p14:creationId xmlns:p14="http://schemas.microsoft.com/office/powerpoint/2010/main" val="1158517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040344-FA86-4CA2-A98B-300A4A2CC43C}"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29155-A970-4E26-ABC5-DA316F91FBA5}" type="slidenum">
              <a:rPr lang="en-US" smtClean="0"/>
              <a:t>‹#›</a:t>
            </a:fld>
            <a:endParaRPr lang="en-US"/>
          </a:p>
        </p:txBody>
      </p:sp>
    </p:spTree>
    <p:extLst>
      <p:ext uri="{BB962C8B-B14F-4D97-AF65-F5344CB8AC3E}">
        <p14:creationId xmlns:p14="http://schemas.microsoft.com/office/powerpoint/2010/main" val="595338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0040344-FA86-4CA2-A98B-300A4A2CC43C}"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29155-A970-4E26-ABC5-DA316F91FBA5}" type="slidenum">
              <a:rPr lang="en-US" smtClean="0"/>
              <a:t>‹#›</a:t>
            </a:fld>
            <a:endParaRPr lang="en-US"/>
          </a:p>
        </p:txBody>
      </p:sp>
    </p:spTree>
    <p:extLst>
      <p:ext uri="{BB962C8B-B14F-4D97-AF65-F5344CB8AC3E}">
        <p14:creationId xmlns:p14="http://schemas.microsoft.com/office/powerpoint/2010/main" val="2540342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0040344-FA86-4CA2-A98B-300A4A2CC43C}"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C29155-A970-4E26-ABC5-DA316F91FBA5}" type="slidenum">
              <a:rPr lang="en-US" smtClean="0"/>
              <a:t>‹#›</a:t>
            </a:fld>
            <a:endParaRPr lang="en-US"/>
          </a:p>
        </p:txBody>
      </p:sp>
    </p:spTree>
    <p:extLst>
      <p:ext uri="{BB962C8B-B14F-4D97-AF65-F5344CB8AC3E}">
        <p14:creationId xmlns:p14="http://schemas.microsoft.com/office/powerpoint/2010/main" val="13654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0040344-FA86-4CA2-A98B-300A4A2CC43C}" type="datetimeFigureOut">
              <a:rPr lang="en-US" smtClean="0"/>
              <a:t>6/7/2021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C29155-A970-4E26-ABC5-DA316F91FBA5}" type="slidenum">
              <a:rPr lang="en-US" smtClean="0"/>
              <a:t>‹#›</a:t>
            </a:fld>
            <a:endParaRPr lang="en-US"/>
          </a:p>
        </p:txBody>
      </p:sp>
    </p:spTree>
    <p:extLst>
      <p:ext uri="{BB962C8B-B14F-4D97-AF65-F5344CB8AC3E}">
        <p14:creationId xmlns:p14="http://schemas.microsoft.com/office/powerpoint/2010/main" val="1902670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0040344-FA86-4CA2-A98B-300A4A2CC43C}" type="datetimeFigureOut">
              <a:rPr lang="en-US" smtClean="0"/>
              <a:t>6/7/2021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C29155-A970-4E26-ABC5-DA316F91FBA5}" type="slidenum">
              <a:rPr lang="en-US" smtClean="0"/>
              <a:t>‹#›</a:t>
            </a:fld>
            <a:endParaRPr lang="en-US"/>
          </a:p>
        </p:txBody>
      </p:sp>
    </p:spTree>
    <p:extLst>
      <p:ext uri="{BB962C8B-B14F-4D97-AF65-F5344CB8AC3E}">
        <p14:creationId xmlns:p14="http://schemas.microsoft.com/office/powerpoint/2010/main" val="515278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040344-FA86-4CA2-A98B-300A4A2CC43C}" type="datetimeFigureOut">
              <a:rPr lang="en-US" smtClean="0"/>
              <a:t>6/7/2021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C29155-A970-4E26-ABC5-DA316F91FBA5}" type="slidenum">
              <a:rPr lang="en-US" smtClean="0"/>
              <a:t>‹#›</a:t>
            </a:fld>
            <a:endParaRPr lang="en-US"/>
          </a:p>
        </p:txBody>
      </p:sp>
    </p:spTree>
    <p:extLst>
      <p:ext uri="{BB962C8B-B14F-4D97-AF65-F5344CB8AC3E}">
        <p14:creationId xmlns:p14="http://schemas.microsoft.com/office/powerpoint/2010/main" val="3881364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0040344-FA86-4CA2-A98B-300A4A2CC43C}"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C29155-A970-4E26-ABC5-DA316F91FBA5}" type="slidenum">
              <a:rPr lang="en-US" smtClean="0"/>
              <a:t>‹#›</a:t>
            </a:fld>
            <a:endParaRPr lang="en-US"/>
          </a:p>
        </p:txBody>
      </p:sp>
    </p:spTree>
    <p:extLst>
      <p:ext uri="{BB962C8B-B14F-4D97-AF65-F5344CB8AC3E}">
        <p14:creationId xmlns:p14="http://schemas.microsoft.com/office/powerpoint/2010/main" val="1641453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0040344-FA86-4CA2-A98B-300A4A2CC43C}"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C29155-A970-4E26-ABC5-DA316F91FBA5}" type="slidenum">
              <a:rPr lang="en-US" smtClean="0"/>
              <a:t>‹#›</a:t>
            </a:fld>
            <a:endParaRPr lang="en-US"/>
          </a:p>
        </p:txBody>
      </p:sp>
    </p:spTree>
    <p:extLst>
      <p:ext uri="{BB962C8B-B14F-4D97-AF65-F5344CB8AC3E}">
        <p14:creationId xmlns:p14="http://schemas.microsoft.com/office/powerpoint/2010/main" val="3511525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prstClr val="black"/>
              <a:schemeClr val="accent5">
                <a:tint val="45000"/>
                <a:satMod val="400000"/>
              </a:schemeClr>
            </a:duotone>
            <a:extLst>
              <a:ext uri="{BEBA8EAE-BF5A-486C-A8C5-ECC9F3942E4B}">
                <a14:imgProps xmlns:a14="http://schemas.microsoft.com/office/drawing/2010/main">
                  <a14:imgLayer r:embed="rId20">
                    <a14:imgEffect>
                      <a14:artisticBlur/>
                    </a14:imgEffect>
                    <a14:imgEffect>
                      <a14:sharpenSoften amount="-50000"/>
                    </a14:imgEffect>
                    <a14:imgEffect>
                      <a14:brightnessContrast bright="-20000" contrast="-2000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D0040344-FA86-4CA2-A98B-300A4A2CC43C}" type="datetimeFigureOut">
              <a:rPr lang="en-US" smtClean="0"/>
              <a:t>6/7/2021</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CDC29155-A970-4E26-ABC5-DA316F91FBA5}" type="slidenum">
              <a:rPr lang="en-US" smtClean="0"/>
              <a:t>‹#›</a:t>
            </a:fld>
            <a:endParaRPr lang="en-US"/>
          </a:p>
        </p:txBody>
      </p:sp>
    </p:spTree>
    <p:extLst>
      <p:ext uri="{BB962C8B-B14F-4D97-AF65-F5344CB8AC3E}">
        <p14:creationId xmlns:p14="http://schemas.microsoft.com/office/powerpoint/2010/main" val="29090674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5.wdp"/><Relationship Id="rId5" Type="http://schemas.openxmlformats.org/officeDocument/2006/relationships/image" Target="../media/image23.pn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microsoft.com/office/2007/relationships/hdphoto" Target="../media/hdphoto17.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microsoft.com/office/2007/relationships/hdphoto" Target="../media/hdphoto16.wdp"/><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18.wdp"/><Relationship Id="rId5" Type="http://schemas.openxmlformats.org/officeDocument/2006/relationships/image" Target="../media/image31.png"/><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7.png"/><Relationship Id="rId7" Type="http://schemas.microsoft.com/office/2007/relationships/hdphoto" Target="../media/hdphoto19.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microsoft.com/office/2007/relationships/hdphoto" Target="../media/hdphoto11.wdp"/><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3" Type="http://schemas.openxmlformats.org/officeDocument/2006/relationships/image" Target="../media/image36.png"/><Relationship Id="rId7" Type="http://schemas.openxmlformats.org/officeDocument/2006/relationships/image" Target="../media/image39.png"/><Relationship Id="rId12" Type="http://schemas.microsoft.com/office/2007/relationships/hdphoto" Target="../media/hdphoto21.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microsoft.com/office/2007/relationships/hdphoto" Target="../media/hdphoto20.wdp"/><Relationship Id="rId15" Type="http://schemas.openxmlformats.org/officeDocument/2006/relationships/image" Target="../media/image46.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 Id="rId1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3.png"/><Relationship Id="rId4" Type="http://schemas.openxmlformats.org/officeDocument/2006/relationships/image" Target="../media/image45.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18.png"/><Relationship Id="rId4" Type="http://schemas.microsoft.com/office/2007/relationships/hdphoto" Target="../media/hdphoto1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5.png"/><Relationship Id="rId5" Type="http://schemas.microsoft.com/office/2007/relationships/hdphoto" Target="../media/hdphoto22.wdp"/><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23.wdp"/><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1.wdp"/></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1.wdp"/></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11.wdp"/></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11.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11.wdp"/></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3.png"/><Relationship Id="rId4" Type="http://schemas.microsoft.com/office/2007/relationships/hdphoto" Target="../media/hdphoto24.wdp"/></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11.wdp"/></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microsoft.com/office/2007/relationships/hdphoto" Target="../media/hdphoto11.wdp"/></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8.png"/><Relationship Id="rId4" Type="http://schemas.microsoft.com/office/2007/relationships/hdphoto" Target="../media/hdphoto11.wdp"/></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8.png"/><Relationship Id="rId4" Type="http://schemas.microsoft.com/office/2007/relationships/hdphoto" Target="../media/hdphoto11.wdp"/></Relationships>
</file>

<file path=ppt/slides/_rels/slide4.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7.png"/><Relationship Id="rId12" Type="http://schemas.microsoft.com/office/2007/relationships/hdphoto" Target="../media/hdphoto6.wdp"/><Relationship Id="rId2" Type="http://schemas.openxmlformats.org/officeDocument/2006/relationships/notesSlide" Target="../notesSlides/notesSlide4.xml"/><Relationship Id="rId16" Type="http://schemas.microsoft.com/office/2007/relationships/hdphoto" Target="../media/hdphoto8.wdp"/><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9.png"/><Relationship Id="rId5" Type="http://schemas.openxmlformats.org/officeDocument/2006/relationships/image" Target="../media/image6.png"/><Relationship Id="rId15" Type="http://schemas.openxmlformats.org/officeDocument/2006/relationships/image" Target="../media/image11.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8.png"/><Relationship Id="rId14" Type="http://schemas.microsoft.com/office/2007/relationships/hdphoto" Target="../media/hdphoto7.wdp"/></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10.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9.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9.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9.wdp"/></Relationships>
</file>

<file path=ppt/slides/_rels/slide8.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18.png"/><Relationship Id="rId4" Type="http://schemas.microsoft.com/office/2007/relationships/hdphoto" Target="../media/hdphoto11.wdp"/><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94554"/>
            <a:ext cx="12600561" cy="2770908"/>
          </a:xfrm>
        </p:spPr>
        <p:txBody>
          <a:bodyPr>
            <a:noAutofit/>
          </a:bodyPr>
          <a:lstStyle/>
          <a:p>
            <a:r>
              <a:rPr lang="en-US" sz="5400" b="1" dirty="0">
                <a:latin typeface="OCR A Extended" panose="02010509020102010303" pitchFamily="50" charset="0"/>
              </a:rPr>
              <a:t>Microarchitectural </a:t>
            </a:r>
            <a:r>
              <a:rPr lang="en-US" sz="5400" b="1" dirty="0" smtClean="0">
                <a:latin typeface="OCR A Extended" panose="02010509020102010303" pitchFamily="50" charset="0"/>
              </a:rPr>
              <a:t>Store</a:t>
            </a:r>
            <a:r>
              <a:rPr lang="ar-LB" sz="5400" b="1" dirty="0" smtClean="0">
                <a:latin typeface="OCR A Extended" panose="02010509020102010303" pitchFamily="50" charset="0"/>
              </a:rPr>
              <a:t>-</a:t>
            </a:r>
            <a:r>
              <a:rPr lang="en-US" sz="5400" b="1" dirty="0" smtClean="0">
                <a:latin typeface="OCR A Extended" panose="02010509020102010303" pitchFamily="50" charset="0"/>
              </a:rPr>
              <a:t>Buffer </a:t>
            </a:r>
            <a:r>
              <a:rPr lang="en-US" sz="5400" b="1" dirty="0">
                <a:latin typeface="OCR A Extended" panose="02010509020102010303" pitchFamily="50" charset="0"/>
              </a:rPr>
              <a:t>Data </a:t>
            </a:r>
            <a:r>
              <a:rPr lang="en-US" sz="5400" b="1" dirty="0" smtClean="0">
                <a:latin typeface="OCR A Extended" panose="02010509020102010303" pitchFamily="50" charset="0"/>
              </a:rPr>
              <a:t>Sampling (Fallout)</a:t>
            </a:r>
            <a:endParaRPr lang="en-US" sz="5400" b="1" dirty="0">
              <a:latin typeface="OCR A Extended" panose="02010509020102010303" pitchFamily="50" charset="0"/>
            </a:endParaRPr>
          </a:p>
        </p:txBody>
      </p:sp>
      <p:sp>
        <p:nvSpPr>
          <p:cNvPr id="3" name="Subtitle 2"/>
          <p:cNvSpPr>
            <a:spLocks noGrp="1"/>
          </p:cNvSpPr>
          <p:nvPr>
            <p:ph type="subTitle" idx="1"/>
          </p:nvPr>
        </p:nvSpPr>
        <p:spPr/>
        <p:txBody>
          <a:bodyPr>
            <a:normAutofit/>
          </a:bodyPr>
          <a:lstStyle/>
          <a:p>
            <a:r>
              <a:rPr lang="en-US" sz="4400" b="1" dirty="0" smtClean="0">
                <a:solidFill>
                  <a:schemeClr val="tx1"/>
                </a:solidFill>
                <a:latin typeface="Bahnschrift SemiLight Condensed" panose="020B0502040204020203" pitchFamily="34" charset="0"/>
              </a:rPr>
              <a:t>Hanna Hayik </a:t>
            </a:r>
          </a:p>
        </p:txBody>
      </p:sp>
    </p:spTree>
    <p:extLst>
      <p:ext uri="{BB962C8B-B14F-4D97-AF65-F5344CB8AC3E}">
        <p14:creationId xmlns:p14="http://schemas.microsoft.com/office/powerpoint/2010/main" val="36573951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Arrow 36"/>
          <p:cNvSpPr/>
          <p:nvPr/>
        </p:nvSpPr>
        <p:spPr>
          <a:xfrm>
            <a:off x="2761584" y="4723215"/>
            <a:ext cx="1402080" cy="186065"/>
          </a:xfrm>
          <a:prstGeom prst="rightArrow">
            <a:avLst/>
          </a:prstGeom>
          <a:solidFill>
            <a:srgbClr val="91FFFF"/>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6" name="Minus 5"/>
          <p:cNvSpPr/>
          <p:nvPr/>
        </p:nvSpPr>
        <p:spPr>
          <a:xfrm>
            <a:off x="280416" y="316992"/>
            <a:ext cx="1645920" cy="975360"/>
          </a:xfrm>
          <a:prstGeom prst="mathMin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smtClean="0"/>
              <a:t>Branch</a:t>
            </a:r>
            <a:endParaRPr lang="en-US" dirty="0"/>
          </a:p>
        </p:txBody>
      </p:sp>
      <p:sp>
        <p:nvSpPr>
          <p:cNvPr id="8" name="Down Arrow 7"/>
          <p:cNvSpPr/>
          <p:nvPr/>
        </p:nvSpPr>
        <p:spPr>
          <a:xfrm>
            <a:off x="1389888" y="908304"/>
            <a:ext cx="402336" cy="61569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Down Arrow 8"/>
          <p:cNvSpPr/>
          <p:nvPr/>
        </p:nvSpPr>
        <p:spPr>
          <a:xfrm flipV="1">
            <a:off x="1389888" y="60960"/>
            <a:ext cx="402336" cy="61569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p:cNvSpPr txBox="1"/>
          <p:nvPr/>
        </p:nvSpPr>
        <p:spPr>
          <a:xfrm>
            <a:off x="1926336" y="512284"/>
            <a:ext cx="3706464" cy="584775"/>
          </a:xfrm>
          <a:prstGeom prst="rect">
            <a:avLst/>
          </a:prstGeom>
          <a:noFill/>
        </p:spPr>
        <p:txBody>
          <a:bodyPr wrap="none" rtlCol="0">
            <a:spAutoFit/>
          </a:bodyPr>
          <a:lstStyle/>
          <a:p>
            <a:r>
              <a:rPr lang="en-US" sz="3200" b="1" dirty="0" smtClean="0"/>
              <a:t>Branch Prediction</a:t>
            </a:r>
            <a:endParaRPr lang="en-US" sz="3200" b="1" dirty="0"/>
          </a:p>
        </p:txBody>
      </p:sp>
      <p:sp>
        <p:nvSpPr>
          <p:cNvPr id="17" name="TextBox 16"/>
          <p:cNvSpPr txBox="1"/>
          <p:nvPr/>
        </p:nvSpPr>
        <p:spPr>
          <a:xfrm>
            <a:off x="280416" y="1755648"/>
            <a:ext cx="5681472" cy="646331"/>
          </a:xfrm>
          <a:prstGeom prst="rect">
            <a:avLst/>
          </a:prstGeom>
          <a:solidFill>
            <a:schemeClr val="bg1"/>
          </a:solidFill>
          <a:ln>
            <a:solidFill>
              <a:schemeClr val="bg1"/>
            </a:solidFill>
          </a:ln>
        </p:spPr>
        <p:txBody>
          <a:bodyPr wrap="square" rtlCol="0">
            <a:spAutoFit/>
          </a:bodyPr>
          <a:lstStyle/>
          <a:p>
            <a:r>
              <a:rPr lang="en-US" b="1" dirty="0" smtClean="0"/>
              <a:t>&gt;</a:t>
            </a:r>
            <a:r>
              <a:rPr lang="en-US" dirty="0" smtClean="0">
                <a:solidFill>
                  <a:srgbClr val="92D050"/>
                </a:solidFill>
              </a:rPr>
              <a:t> hannaha@DESKTOP:</a:t>
            </a:r>
            <a:br>
              <a:rPr lang="en-US" dirty="0" smtClean="0">
                <a:solidFill>
                  <a:srgbClr val="92D050"/>
                </a:solidFill>
              </a:rPr>
            </a:br>
            <a:r>
              <a:rPr lang="en-US" dirty="0" smtClean="0">
                <a:solidFill>
                  <a:schemeClr val="accent1">
                    <a:lumMod val="60000"/>
                    <a:lumOff val="40000"/>
                  </a:schemeClr>
                </a:solidFill>
              </a:rPr>
              <a:t>/mnt/c/Windows/system32</a:t>
            </a:r>
            <a:r>
              <a:rPr lang="en-US" dirty="0" smtClean="0"/>
              <a:t>$ </a:t>
            </a:r>
          </a:p>
        </p:txBody>
      </p:sp>
      <p:sp>
        <p:nvSpPr>
          <p:cNvPr id="18" name="Minus 17"/>
          <p:cNvSpPr/>
          <p:nvPr/>
        </p:nvSpPr>
        <p:spPr>
          <a:xfrm>
            <a:off x="3462624" y="2097179"/>
            <a:ext cx="390144" cy="304800"/>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80416" y="2401979"/>
            <a:ext cx="5681472" cy="1200329"/>
          </a:xfrm>
          <a:prstGeom prst="rect">
            <a:avLst/>
          </a:prstGeom>
          <a:solidFill>
            <a:schemeClr val="bg1"/>
          </a:solidFill>
          <a:ln>
            <a:solidFill>
              <a:schemeClr val="bg1"/>
            </a:solidFill>
          </a:ln>
        </p:spPr>
        <p:txBody>
          <a:bodyPr wrap="square" rtlCol="0">
            <a:spAutoFit/>
          </a:bodyPr>
          <a:lstStyle/>
          <a:p>
            <a:r>
              <a:rPr lang="en-US" dirty="0"/>
              <a:t>	</a:t>
            </a:r>
            <a:r>
              <a:rPr lang="en-US" dirty="0" smtClean="0"/>
              <a:t>			100			if (condition)</a:t>
            </a:r>
          </a:p>
          <a:p>
            <a:r>
              <a:rPr lang="en-US" dirty="0"/>
              <a:t>	</a:t>
            </a:r>
            <a:r>
              <a:rPr lang="en-US" dirty="0" smtClean="0"/>
              <a:t>			104				plus();</a:t>
            </a:r>
          </a:p>
          <a:p>
            <a:r>
              <a:rPr lang="en-US" dirty="0"/>
              <a:t>	</a:t>
            </a:r>
            <a:r>
              <a:rPr lang="en-US" dirty="0" smtClean="0"/>
              <a:t>			108			else</a:t>
            </a:r>
          </a:p>
          <a:p>
            <a:r>
              <a:rPr lang="en-US" dirty="0"/>
              <a:t>	</a:t>
            </a:r>
            <a:r>
              <a:rPr lang="en-US" dirty="0" smtClean="0"/>
              <a:t>			112				minus();</a:t>
            </a:r>
            <a:endParaRPr lang="en-US" dirty="0"/>
          </a:p>
        </p:txBody>
      </p:sp>
      <p:sp>
        <p:nvSpPr>
          <p:cNvPr id="21" name="TextBox 20"/>
          <p:cNvSpPr txBox="1"/>
          <p:nvPr/>
        </p:nvSpPr>
        <p:spPr>
          <a:xfrm>
            <a:off x="6400800" y="1339334"/>
            <a:ext cx="4535424" cy="461665"/>
          </a:xfrm>
          <a:prstGeom prst="rect">
            <a:avLst/>
          </a:prstGeom>
          <a:noFill/>
          <a:ln>
            <a:noFill/>
          </a:ln>
        </p:spPr>
        <p:txBody>
          <a:bodyPr wrap="square" rtlCol="0">
            <a:spAutoFit/>
          </a:bodyPr>
          <a:lstStyle/>
          <a:p>
            <a:r>
              <a:rPr lang="en-US" dirty="0" smtClean="0"/>
              <a:t>What if condition is </a:t>
            </a:r>
            <a:r>
              <a:rPr lang="en-US" dirty="0" smtClean="0">
                <a:solidFill>
                  <a:srgbClr val="FF0000"/>
                </a:solidFill>
              </a:rPr>
              <a:t>NOT</a:t>
            </a:r>
            <a:r>
              <a:rPr lang="en-US" dirty="0" smtClean="0"/>
              <a:t> in cache </a:t>
            </a:r>
            <a:r>
              <a:rPr lang="en-US" sz="2400" b="1" dirty="0" smtClean="0">
                <a:solidFill>
                  <a:srgbClr val="FF0000"/>
                </a:solidFill>
              </a:rPr>
              <a:t>?</a:t>
            </a:r>
            <a:r>
              <a:rPr lang="en-US" dirty="0" smtClean="0"/>
              <a:t> </a:t>
            </a:r>
            <a:endParaRPr lang="en-US" dirty="0"/>
          </a:p>
        </p:txBody>
      </p:sp>
      <p:cxnSp>
        <p:nvCxnSpPr>
          <p:cNvPr id="23" name="Straight Arrow Connector 22"/>
          <p:cNvCxnSpPr>
            <a:endCxn id="21" idx="1"/>
          </p:cNvCxnSpPr>
          <p:nvPr/>
        </p:nvCxnSpPr>
        <p:spPr>
          <a:xfrm flipV="1">
            <a:off x="4693920" y="1570167"/>
            <a:ext cx="1706880" cy="83181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6" name="TextBox 25"/>
          <p:cNvSpPr txBox="1"/>
          <p:nvPr/>
        </p:nvSpPr>
        <p:spPr>
          <a:xfrm>
            <a:off x="6400800" y="1755648"/>
            <a:ext cx="3816096" cy="646331"/>
          </a:xfrm>
          <a:prstGeom prst="rect">
            <a:avLst/>
          </a:prstGeom>
          <a:noFill/>
        </p:spPr>
        <p:txBody>
          <a:bodyPr wrap="square" rtlCol="0">
            <a:spAutoFit/>
          </a:bodyPr>
          <a:lstStyle/>
          <a:p>
            <a:r>
              <a:rPr lang="en-US" dirty="0" smtClean="0">
                <a:solidFill>
                  <a:srgbClr val="00B050"/>
                </a:solidFill>
              </a:rPr>
              <a:t>Answer</a:t>
            </a:r>
            <a:r>
              <a:rPr lang="en-US" dirty="0" smtClean="0"/>
              <a:t>: CPU wastes cycles waiting for memory access!!</a:t>
            </a:r>
            <a:endParaRPr lang="en-US" dirty="0"/>
          </a:p>
        </p:txBody>
      </p:sp>
      <p:cxnSp>
        <p:nvCxnSpPr>
          <p:cNvPr id="27" name="Straight Arrow Connector 26"/>
          <p:cNvCxnSpPr/>
          <p:nvPr/>
        </p:nvCxnSpPr>
        <p:spPr>
          <a:xfrm flipH="1">
            <a:off x="7754112" y="2448961"/>
            <a:ext cx="6096" cy="59934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p:cNvSpPr txBox="1"/>
          <p:nvPr/>
        </p:nvSpPr>
        <p:spPr>
          <a:xfrm>
            <a:off x="5961888" y="3048310"/>
            <a:ext cx="4791456" cy="1200329"/>
          </a:xfrm>
          <a:prstGeom prst="rect">
            <a:avLst/>
          </a:prstGeom>
          <a:noFill/>
        </p:spPr>
        <p:txBody>
          <a:bodyPr wrap="square" rtlCol="0">
            <a:spAutoFit/>
          </a:bodyPr>
          <a:lstStyle/>
          <a:p>
            <a:r>
              <a:rPr lang="en-US" dirty="0" smtClean="0"/>
              <a:t>To consume CPU time efficiently, We predict which branch will be taken and start executing it until condition arrives from memory.</a:t>
            </a:r>
            <a:endParaRPr lang="en-US" dirty="0"/>
          </a:p>
        </p:txBody>
      </p:sp>
      <p:sp>
        <p:nvSpPr>
          <p:cNvPr id="30" name="TextBox 29"/>
          <p:cNvSpPr txBox="1"/>
          <p:nvPr/>
        </p:nvSpPr>
        <p:spPr>
          <a:xfrm>
            <a:off x="249888" y="3907108"/>
            <a:ext cx="5620608" cy="646331"/>
          </a:xfrm>
          <a:prstGeom prst="rect">
            <a:avLst/>
          </a:prstGeom>
          <a:noFill/>
        </p:spPr>
        <p:txBody>
          <a:bodyPr wrap="square" rtlCol="0">
            <a:spAutoFit/>
          </a:bodyPr>
          <a:lstStyle/>
          <a:p>
            <a:r>
              <a:rPr lang="en-US" dirty="0" smtClean="0"/>
              <a:t>Assume condition=true, CPU predicted else branch </a:t>
            </a:r>
            <a:endParaRPr lang="en-US" sz="2400" b="1" dirty="0">
              <a:solidFill>
                <a:srgbClr val="FF0000"/>
              </a:solidFill>
            </a:endParaRPr>
          </a:p>
        </p:txBody>
      </p:sp>
      <p:pic>
        <p:nvPicPr>
          <p:cNvPr id="32" name="Picture 31"/>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81176" y="4356588"/>
            <a:ext cx="614520" cy="614520"/>
          </a:xfrm>
          <a:prstGeom prst="rect">
            <a:avLst/>
          </a:prstGeom>
        </p:spPr>
      </p:pic>
      <p:sp>
        <p:nvSpPr>
          <p:cNvPr id="38" name="TextBox 37"/>
          <p:cNvSpPr txBox="1"/>
          <p:nvPr/>
        </p:nvSpPr>
        <p:spPr>
          <a:xfrm>
            <a:off x="2761584" y="4338222"/>
            <a:ext cx="1375698" cy="461665"/>
          </a:xfrm>
          <a:prstGeom prst="rect">
            <a:avLst/>
          </a:prstGeom>
          <a:noFill/>
        </p:spPr>
        <p:txBody>
          <a:bodyPr wrap="none" rtlCol="0">
            <a:spAutoFit/>
          </a:bodyPr>
          <a:lstStyle/>
          <a:p>
            <a:r>
              <a:rPr lang="en-US" sz="2400" dirty="0" smtClean="0">
                <a:solidFill>
                  <a:srgbClr val="91FFFF"/>
                </a:solidFill>
              </a:rPr>
              <a:t>Timeline</a:t>
            </a:r>
            <a:endParaRPr lang="en-US" sz="2400" dirty="0">
              <a:solidFill>
                <a:srgbClr val="91FFFF"/>
              </a:solidFill>
            </a:endParaRPr>
          </a:p>
        </p:txBody>
      </p:sp>
      <p:sp>
        <p:nvSpPr>
          <p:cNvPr id="39" name="TextBox 38"/>
          <p:cNvSpPr txBox="1"/>
          <p:nvPr/>
        </p:nvSpPr>
        <p:spPr>
          <a:xfrm>
            <a:off x="280416" y="4924986"/>
            <a:ext cx="2779776" cy="646331"/>
          </a:xfrm>
          <a:prstGeom prst="rect">
            <a:avLst/>
          </a:prstGeom>
          <a:noFill/>
        </p:spPr>
        <p:txBody>
          <a:bodyPr wrap="square" rtlCol="0">
            <a:spAutoFit/>
          </a:bodyPr>
          <a:lstStyle/>
          <a:p>
            <a:r>
              <a:rPr lang="en-US" b="1" dirty="0" smtClean="0"/>
              <a:t>PC=104 </a:t>
            </a:r>
          </a:p>
          <a:p>
            <a:r>
              <a:rPr lang="en-US" b="1" dirty="0" smtClean="0"/>
              <a:t>Executing if(condition)</a:t>
            </a:r>
            <a:endParaRPr lang="en-US" b="1" dirty="0"/>
          </a:p>
        </p:txBody>
      </p:sp>
      <p:pic>
        <p:nvPicPr>
          <p:cNvPr id="40" name="Picture 3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23130" y="5193650"/>
            <a:ext cx="439494" cy="439494"/>
          </a:xfrm>
          <a:prstGeom prst="rect">
            <a:avLst/>
          </a:prstGeom>
        </p:spPr>
      </p:pic>
      <p:sp>
        <p:nvSpPr>
          <p:cNvPr id="42" name="TextBox 41"/>
          <p:cNvSpPr txBox="1"/>
          <p:nvPr/>
        </p:nvSpPr>
        <p:spPr>
          <a:xfrm>
            <a:off x="3462624" y="4985519"/>
            <a:ext cx="4193952" cy="646331"/>
          </a:xfrm>
          <a:prstGeom prst="rect">
            <a:avLst/>
          </a:prstGeom>
          <a:noFill/>
        </p:spPr>
        <p:txBody>
          <a:bodyPr wrap="square" rtlCol="0">
            <a:spAutoFit/>
          </a:bodyPr>
          <a:lstStyle/>
          <a:p>
            <a:r>
              <a:rPr lang="en-US" b="1" dirty="0" smtClean="0"/>
              <a:t>CPU starts executing minus() in line 112 without waiting for MMU</a:t>
            </a:r>
            <a:endParaRPr lang="en-US" b="1" dirty="0"/>
          </a:p>
        </p:txBody>
      </p:sp>
      <p:pic>
        <p:nvPicPr>
          <p:cNvPr id="43" name="Picture 42"/>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509981" y="5192356"/>
            <a:ext cx="439494" cy="439494"/>
          </a:xfrm>
          <a:prstGeom prst="rect">
            <a:avLst/>
          </a:prstGeom>
        </p:spPr>
      </p:pic>
      <p:pic>
        <p:nvPicPr>
          <p:cNvPr id="44" name="Picture 43"/>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80416" y="5838821"/>
            <a:ext cx="439494" cy="439494"/>
          </a:xfrm>
          <a:prstGeom prst="rect">
            <a:avLst/>
          </a:prstGeom>
        </p:spPr>
      </p:pic>
      <p:sp>
        <p:nvSpPr>
          <p:cNvPr id="45" name="TextBox 44"/>
          <p:cNvSpPr txBox="1"/>
          <p:nvPr/>
        </p:nvSpPr>
        <p:spPr>
          <a:xfrm>
            <a:off x="780093" y="5779448"/>
            <a:ext cx="2487168" cy="646331"/>
          </a:xfrm>
          <a:prstGeom prst="rect">
            <a:avLst/>
          </a:prstGeom>
          <a:noFill/>
        </p:spPr>
        <p:txBody>
          <a:bodyPr wrap="square" rtlCol="0">
            <a:spAutoFit/>
          </a:bodyPr>
          <a:lstStyle/>
          <a:p>
            <a:r>
              <a:rPr lang="en-US" b="1" dirty="0" smtClean="0"/>
              <a:t>MMU responds with condition=true</a:t>
            </a:r>
            <a:endParaRPr lang="en-US" b="1" dirty="0"/>
          </a:p>
        </p:txBody>
      </p:sp>
      <p:pic>
        <p:nvPicPr>
          <p:cNvPr id="46" name="Picture 45"/>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121152" y="5900514"/>
            <a:ext cx="439494" cy="439494"/>
          </a:xfrm>
          <a:prstGeom prst="rect">
            <a:avLst/>
          </a:prstGeom>
        </p:spPr>
      </p:pic>
      <p:sp>
        <p:nvSpPr>
          <p:cNvPr id="47" name="TextBox 46"/>
          <p:cNvSpPr txBox="1"/>
          <p:nvPr/>
        </p:nvSpPr>
        <p:spPr>
          <a:xfrm>
            <a:off x="3657696" y="5753768"/>
            <a:ext cx="3852285" cy="923330"/>
          </a:xfrm>
          <a:prstGeom prst="rect">
            <a:avLst/>
          </a:prstGeom>
          <a:noFill/>
        </p:spPr>
        <p:txBody>
          <a:bodyPr wrap="square" rtlCol="0">
            <a:spAutoFit/>
          </a:bodyPr>
          <a:lstStyle/>
          <a:p>
            <a:r>
              <a:rPr lang="en-US" b="1" dirty="0" smtClean="0"/>
              <a:t>CPU cancels current execution &amp; </a:t>
            </a:r>
            <a:r>
              <a:rPr lang="en-US" b="1" u="sng" dirty="0" smtClean="0">
                <a:solidFill>
                  <a:srgbClr val="FF0000"/>
                </a:solidFill>
              </a:rPr>
              <a:t>ROLLS BACK</a:t>
            </a:r>
            <a:r>
              <a:rPr lang="en-US" b="1" dirty="0" smtClean="0"/>
              <a:t> the changes made and continue to execute line 104</a:t>
            </a:r>
            <a:endParaRPr lang="en-US" b="1" dirty="0"/>
          </a:p>
        </p:txBody>
      </p:sp>
      <p:cxnSp>
        <p:nvCxnSpPr>
          <p:cNvPr id="48" name="Straight Arrow Connector 47"/>
          <p:cNvCxnSpPr/>
          <p:nvPr/>
        </p:nvCxnSpPr>
        <p:spPr>
          <a:xfrm flipV="1">
            <a:off x="4901136" y="5936650"/>
            <a:ext cx="2999280" cy="30626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52" name="TextBox 51"/>
          <p:cNvSpPr txBox="1"/>
          <p:nvPr/>
        </p:nvSpPr>
        <p:spPr>
          <a:xfrm>
            <a:off x="8047010" y="5569881"/>
            <a:ext cx="4144989" cy="646331"/>
          </a:xfrm>
          <a:prstGeom prst="rect">
            <a:avLst/>
          </a:prstGeom>
          <a:noFill/>
        </p:spPr>
        <p:txBody>
          <a:bodyPr wrap="square" rtlCol="0">
            <a:spAutoFit/>
          </a:bodyPr>
          <a:lstStyle/>
          <a:p>
            <a:r>
              <a:rPr lang="en-US" b="1" dirty="0" smtClean="0"/>
              <a:t>Some effects stay and that’s what our attacks exploit!!</a:t>
            </a:r>
            <a:endParaRPr lang="en-US" b="1" dirty="0"/>
          </a:p>
        </p:txBody>
      </p:sp>
    </p:spTree>
    <p:extLst>
      <p:ext uri="{BB962C8B-B14F-4D97-AF65-F5344CB8AC3E}">
        <p14:creationId xmlns:p14="http://schemas.microsoft.com/office/powerpoint/2010/main" val="370985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par>
                          <p:cTn id="29" fill="hold">
                            <p:stCondLst>
                              <p:cond delay="0"/>
                            </p:stCondLst>
                            <p:childTnLst>
                              <p:par>
                                <p:cTn id="30" presetID="27" presetClass="emph" presetSubtype="0" fill="remove" grpId="1" nodeType="afterEffect">
                                  <p:stCondLst>
                                    <p:cond delay="300"/>
                                  </p:stCondLst>
                                  <p:childTnLst>
                                    <p:animClr clrSpc="rgb" dir="cw">
                                      <p:cBhvr override="childStyle">
                                        <p:cTn id="31" dur="250" autoRev="1" fill="remove"/>
                                        <p:tgtEl>
                                          <p:spTgt spid="18"/>
                                        </p:tgtEl>
                                        <p:attrNameLst>
                                          <p:attrName>style.color</p:attrName>
                                        </p:attrNameLst>
                                      </p:cBhvr>
                                      <p:to>
                                        <a:schemeClr val="bg1"/>
                                      </p:to>
                                    </p:animClr>
                                    <p:animClr clrSpc="rgb" dir="cw">
                                      <p:cBhvr>
                                        <p:cTn id="32" dur="250" autoRev="1" fill="remove"/>
                                        <p:tgtEl>
                                          <p:spTgt spid="18"/>
                                        </p:tgtEl>
                                        <p:attrNameLst>
                                          <p:attrName>fillcolor</p:attrName>
                                        </p:attrNameLst>
                                      </p:cBhvr>
                                      <p:to>
                                        <a:schemeClr val="bg1"/>
                                      </p:to>
                                    </p:animClr>
                                    <p:set>
                                      <p:cBhvr>
                                        <p:cTn id="33" dur="250" autoRev="1" fill="remove"/>
                                        <p:tgtEl>
                                          <p:spTgt spid="18"/>
                                        </p:tgtEl>
                                        <p:attrNameLst>
                                          <p:attrName>fill.type</p:attrName>
                                        </p:attrNameLst>
                                      </p:cBhvr>
                                      <p:to>
                                        <p:strVal val="solid"/>
                                      </p:to>
                                    </p:set>
                                    <p:set>
                                      <p:cBhvr>
                                        <p:cTn id="34" dur="250" autoRev="1" fill="remove"/>
                                        <p:tgtEl>
                                          <p:spTgt spid="18"/>
                                        </p:tgtEl>
                                        <p:attrNameLst>
                                          <p:attrName>fill.on</p:attrName>
                                        </p:attrNameLst>
                                      </p:cBhvr>
                                      <p:to>
                                        <p:strVal val="true"/>
                                      </p:to>
                                    </p:set>
                                  </p:childTnLst>
                                </p:cTn>
                              </p:par>
                            </p:childTnLst>
                          </p:cTn>
                        </p:par>
                        <p:par>
                          <p:cTn id="35" fill="hold">
                            <p:stCondLst>
                              <p:cond delay="800"/>
                            </p:stCondLst>
                            <p:childTnLst>
                              <p:par>
                                <p:cTn id="36" presetID="27" presetClass="emph" presetSubtype="0" fill="remove" grpId="2" nodeType="afterEffect">
                                  <p:stCondLst>
                                    <p:cond delay="0"/>
                                  </p:stCondLst>
                                  <p:childTnLst>
                                    <p:animClr clrSpc="rgb" dir="cw">
                                      <p:cBhvr override="childStyle">
                                        <p:cTn id="37" dur="250" autoRev="1" fill="remove"/>
                                        <p:tgtEl>
                                          <p:spTgt spid="18"/>
                                        </p:tgtEl>
                                        <p:attrNameLst>
                                          <p:attrName>style.color</p:attrName>
                                        </p:attrNameLst>
                                      </p:cBhvr>
                                      <p:to>
                                        <a:schemeClr val="bg1"/>
                                      </p:to>
                                    </p:animClr>
                                    <p:animClr clrSpc="rgb" dir="cw">
                                      <p:cBhvr>
                                        <p:cTn id="38" dur="250" autoRev="1" fill="remove"/>
                                        <p:tgtEl>
                                          <p:spTgt spid="18"/>
                                        </p:tgtEl>
                                        <p:attrNameLst>
                                          <p:attrName>fillcolor</p:attrName>
                                        </p:attrNameLst>
                                      </p:cBhvr>
                                      <p:to>
                                        <a:schemeClr val="bg1"/>
                                      </p:to>
                                    </p:animClr>
                                    <p:set>
                                      <p:cBhvr>
                                        <p:cTn id="39" dur="250" autoRev="1" fill="remove"/>
                                        <p:tgtEl>
                                          <p:spTgt spid="18"/>
                                        </p:tgtEl>
                                        <p:attrNameLst>
                                          <p:attrName>fill.type</p:attrName>
                                        </p:attrNameLst>
                                      </p:cBhvr>
                                      <p:to>
                                        <p:strVal val="solid"/>
                                      </p:to>
                                    </p:set>
                                    <p:set>
                                      <p:cBhvr>
                                        <p:cTn id="40" dur="250" autoRev="1" fill="remove"/>
                                        <p:tgtEl>
                                          <p:spTgt spid="18"/>
                                        </p:tgtEl>
                                        <p:attrNameLst>
                                          <p:attrName>fill.on</p:attrName>
                                        </p:attrNameLst>
                                      </p:cBhvr>
                                      <p:to>
                                        <p:strVal val="true"/>
                                      </p:to>
                                    </p:set>
                                  </p:childTnLst>
                                </p:cTn>
                              </p:par>
                            </p:childTnLst>
                          </p:cTn>
                        </p:par>
                        <p:par>
                          <p:cTn id="41" fill="hold">
                            <p:stCondLst>
                              <p:cond delay="1300"/>
                            </p:stCondLst>
                            <p:childTnLst>
                              <p:par>
                                <p:cTn id="42" presetID="27" presetClass="emph" presetSubtype="0" fill="remove" grpId="3" nodeType="afterEffect">
                                  <p:stCondLst>
                                    <p:cond delay="0"/>
                                  </p:stCondLst>
                                  <p:childTnLst>
                                    <p:animClr clrSpc="rgb" dir="cw">
                                      <p:cBhvr override="childStyle">
                                        <p:cTn id="43" dur="250" autoRev="1" fill="remove"/>
                                        <p:tgtEl>
                                          <p:spTgt spid="18"/>
                                        </p:tgtEl>
                                        <p:attrNameLst>
                                          <p:attrName>style.color</p:attrName>
                                        </p:attrNameLst>
                                      </p:cBhvr>
                                      <p:to>
                                        <a:schemeClr val="bg1"/>
                                      </p:to>
                                    </p:animClr>
                                    <p:animClr clrSpc="rgb" dir="cw">
                                      <p:cBhvr>
                                        <p:cTn id="44" dur="250" autoRev="1" fill="remove"/>
                                        <p:tgtEl>
                                          <p:spTgt spid="18"/>
                                        </p:tgtEl>
                                        <p:attrNameLst>
                                          <p:attrName>fillcolor</p:attrName>
                                        </p:attrNameLst>
                                      </p:cBhvr>
                                      <p:to>
                                        <a:schemeClr val="bg1"/>
                                      </p:to>
                                    </p:animClr>
                                    <p:set>
                                      <p:cBhvr>
                                        <p:cTn id="45" dur="250" autoRev="1" fill="remove"/>
                                        <p:tgtEl>
                                          <p:spTgt spid="18"/>
                                        </p:tgtEl>
                                        <p:attrNameLst>
                                          <p:attrName>fill.type</p:attrName>
                                        </p:attrNameLst>
                                      </p:cBhvr>
                                      <p:to>
                                        <p:strVal val="solid"/>
                                      </p:to>
                                    </p:set>
                                    <p:set>
                                      <p:cBhvr>
                                        <p:cTn id="46" dur="250" autoRev="1" fill="remove"/>
                                        <p:tgtEl>
                                          <p:spTgt spid="18"/>
                                        </p:tgtEl>
                                        <p:attrNameLst>
                                          <p:attrName>fill.on</p:attrName>
                                        </p:attrNameLst>
                                      </p:cBhvr>
                                      <p:to>
                                        <p:strVal val="true"/>
                                      </p:to>
                                    </p:set>
                                  </p:childTnLst>
                                </p:cTn>
                              </p:par>
                            </p:childTnLst>
                          </p:cTn>
                        </p:par>
                        <p:par>
                          <p:cTn id="47" fill="hold">
                            <p:stCondLst>
                              <p:cond delay="1800"/>
                            </p:stCondLst>
                            <p:childTnLst>
                              <p:par>
                                <p:cTn id="48" presetID="1" presetClass="exit" presetSubtype="0" fill="hold" grpId="4" nodeType="afterEffect">
                                  <p:stCondLst>
                                    <p:cond delay="0"/>
                                  </p:stCondLst>
                                  <p:childTnLst>
                                    <p:set>
                                      <p:cBhvr>
                                        <p:cTn id="49" dur="1" fill="hold">
                                          <p:stCondLst>
                                            <p:cond delay="0"/>
                                          </p:stCondLst>
                                        </p:cTn>
                                        <p:tgtEl>
                                          <p:spTgt spid="18"/>
                                        </p:tgtEl>
                                        <p:attrNameLst>
                                          <p:attrName>style.visibility</p:attrName>
                                        </p:attrNameLst>
                                      </p:cBhvr>
                                      <p:to>
                                        <p:strVal val="hidden"/>
                                      </p:to>
                                    </p:set>
                                  </p:childTnLst>
                                </p:cTn>
                              </p:par>
                            </p:childTnLst>
                          </p:cTn>
                        </p:par>
                        <p:par>
                          <p:cTn id="50" fill="hold">
                            <p:stCondLst>
                              <p:cond delay="1800"/>
                            </p:stCondLst>
                            <p:childTnLst>
                              <p:par>
                                <p:cTn id="51" presetID="1" presetClass="entr" presetSubtype="0" fill="hold" grpId="0" nodeType="afterEffect">
                                  <p:stCondLst>
                                    <p:cond delay="500"/>
                                  </p:stCondLst>
                                  <p:iterate type="lt">
                                    <p:tmAbs val="30"/>
                                  </p:iterate>
                                  <p:childTnLst>
                                    <p:set>
                                      <p:cBhvr>
                                        <p:cTn id="52" dur="1" fill="hold">
                                          <p:stCondLst>
                                            <p:cond delay="0"/>
                                          </p:stCondLst>
                                        </p:cTn>
                                        <p:tgtEl>
                                          <p:spTgt spid="20"/>
                                        </p:tgtEl>
                                        <p:attrNameLst>
                                          <p:attrName>style.visibility</p:attrName>
                                        </p:attrNameLst>
                                      </p:cBhvr>
                                      <p:to>
                                        <p:strVal val="visible"/>
                                      </p:to>
                                    </p:set>
                                  </p:childTnLst>
                                </p:cTn>
                              </p:par>
                            </p:childTnLst>
                          </p:cTn>
                        </p:par>
                        <p:par>
                          <p:cTn id="53" fill="hold">
                            <p:stCondLst>
                              <p:cond delay="3591"/>
                            </p:stCondLst>
                            <p:childTnLst>
                              <p:par>
                                <p:cTn id="54" presetID="10" presetClass="entr" presetSubtype="0" fill="hold"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par>
                          <p:cTn id="57" fill="hold">
                            <p:stCondLst>
                              <p:cond delay="4091"/>
                            </p:stCondLst>
                            <p:childTnLst>
                              <p:par>
                                <p:cTn id="58" presetID="47" presetClass="entr" presetSubtype="0"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1000"/>
                                        <p:tgtEl>
                                          <p:spTgt spid="26"/>
                                        </p:tgtEl>
                                      </p:cBhvr>
                                    </p:animEffect>
                                    <p:anim calcmode="lin" valueType="num">
                                      <p:cBhvr>
                                        <p:cTn id="68" dur="1000" fill="hold"/>
                                        <p:tgtEl>
                                          <p:spTgt spid="26"/>
                                        </p:tgtEl>
                                        <p:attrNameLst>
                                          <p:attrName>ppt_x</p:attrName>
                                        </p:attrNameLst>
                                      </p:cBhvr>
                                      <p:tavLst>
                                        <p:tav tm="0">
                                          <p:val>
                                            <p:strVal val="#ppt_x"/>
                                          </p:val>
                                        </p:tav>
                                        <p:tav tm="100000">
                                          <p:val>
                                            <p:strVal val="#ppt_x"/>
                                          </p:val>
                                        </p:tav>
                                      </p:tavLst>
                                    </p:anim>
                                    <p:anim calcmode="lin" valueType="num">
                                      <p:cBhvr>
                                        <p:cTn id="69" dur="1000" fill="hold"/>
                                        <p:tgtEl>
                                          <p:spTgt spid="26"/>
                                        </p:tgtEl>
                                        <p:attrNameLst>
                                          <p:attrName>ppt_y</p:attrName>
                                        </p:attrNameLst>
                                      </p:cBhvr>
                                      <p:tavLst>
                                        <p:tav tm="0">
                                          <p:val>
                                            <p:strVal val="#ppt_y+.1"/>
                                          </p:val>
                                        </p:tav>
                                        <p:tav tm="100000">
                                          <p:val>
                                            <p:strVal val="#ppt_y"/>
                                          </p:val>
                                        </p:tav>
                                      </p:tavLst>
                                    </p:anim>
                                  </p:childTnLst>
                                </p:cTn>
                              </p:par>
                            </p:childTnLst>
                          </p:cTn>
                        </p:par>
                        <p:par>
                          <p:cTn id="70" fill="hold">
                            <p:stCondLst>
                              <p:cond delay="1000"/>
                            </p:stCondLst>
                            <p:childTnLst>
                              <p:par>
                                <p:cTn id="71" presetID="42" presetClass="entr" presetSubtype="0" fill="hold"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1000"/>
                                        <p:tgtEl>
                                          <p:spTgt spid="27"/>
                                        </p:tgtEl>
                                      </p:cBhvr>
                                    </p:animEffect>
                                    <p:anim calcmode="lin" valueType="num">
                                      <p:cBhvr>
                                        <p:cTn id="74" dur="1000" fill="hold"/>
                                        <p:tgtEl>
                                          <p:spTgt spid="27"/>
                                        </p:tgtEl>
                                        <p:attrNameLst>
                                          <p:attrName>ppt_x</p:attrName>
                                        </p:attrNameLst>
                                      </p:cBhvr>
                                      <p:tavLst>
                                        <p:tav tm="0">
                                          <p:val>
                                            <p:strVal val="#ppt_x"/>
                                          </p:val>
                                        </p:tav>
                                        <p:tav tm="100000">
                                          <p:val>
                                            <p:strVal val="#ppt_x"/>
                                          </p:val>
                                        </p:tav>
                                      </p:tavLst>
                                    </p:anim>
                                    <p:anim calcmode="lin" valueType="num">
                                      <p:cBhvr>
                                        <p:cTn id="75" dur="1000" fill="hold"/>
                                        <p:tgtEl>
                                          <p:spTgt spid="27"/>
                                        </p:tgtEl>
                                        <p:attrNameLst>
                                          <p:attrName>ppt_y</p:attrName>
                                        </p:attrNameLst>
                                      </p:cBhvr>
                                      <p:tavLst>
                                        <p:tav tm="0">
                                          <p:val>
                                            <p:strVal val="#ppt_y+.1"/>
                                          </p:val>
                                        </p:tav>
                                        <p:tav tm="100000">
                                          <p:val>
                                            <p:strVal val="#ppt_y"/>
                                          </p:val>
                                        </p:tav>
                                      </p:tavLst>
                                    </p:anim>
                                  </p:childTnLst>
                                </p:cTn>
                              </p:par>
                            </p:childTnLst>
                          </p:cTn>
                        </p:par>
                        <p:par>
                          <p:cTn id="76" fill="hold">
                            <p:stCondLst>
                              <p:cond delay="2000"/>
                            </p:stCondLst>
                            <p:childTnLst>
                              <p:par>
                                <p:cTn id="77" presetID="42" presetClass="entr" presetSubtype="0"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1000"/>
                                        <p:tgtEl>
                                          <p:spTgt spid="29"/>
                                        </p:tgtEl>
                                      </p:cBhvr>
                                    </p:animEffect>
                                    <p:anim calcmode="lin" valueType="num">
                                      <p:cBhvr>
                                        <p:cTn id="80" dur="1000" fill="hold"/>
                                        <p:tgtEl>
                                          <p:spTgt spid="29"/>
                                        </p:tgtEl>
                                        <p:attrNameLst>
                                          <p:attrName>ppt_x</p:attrName>
                                        </p:attrNameLst>
                                      </p:cBhvr>
                                      <p:tavLst>
                                        <p:tav tm="0">
                                          <p:val>
                                            <p:strVal val="#ppt_x"/>
                                          </p:val>
                                        </p:tav>
                                        <p:tav tm="100000">
                                          <p:val>
                                            <p:strVal val="#ppt_x"/>
                                          </p:val>
                                        </p:tav>
                                      </p:tavLst>
                                    </p:anim>
                                    <p:anim calcmode="lin" valueType="num">
                                      <p:cBhvr>
                                        <p:cTn id="8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wipe(down)">
                                      <p:cBhvr>
                                        <p:cTn id="86" dur="500"/>
                                        <p:tgtEl>
                                          <p:spTgt spid="30"/>
                                        </p:tgtEl>
                                      </p:cBhvr>
                                    </p:animEffect>
                                  </p:childTnLst>
                                </p:cTn>
                              </p:par>
                            </p:childTnLst>
                          </p:cTn>
                        </p:par>
                      </p:childTnLst>
                    </p:cTn>
                  </p:par>
                  <p:par>
                    <p:cTn id="87" fill="hold">
                      <p:stCondLst>
                        <p:cond delay="indefinite"/>
                      </p:stCondLst>
                      <p:childTnLst>
                        <p:par>
                          <p:cTn id="88" fill="hold">
                            <p:stCondLst>
                              <p:cond delay="0"/>
                            </p:stCondLst>
                            <p:childTnLst>
                              <p:par>
                                <p:cTn id="89" presetID="45" presetClass="entr" presetSubtype="0" fill="hold"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fade">
                                      <p:cBhvr>
                                        <p:cTn id="91" dur="2000"/>
                                        <p:tgtEl>
                                          <p:spTgt spid="32"/>
                                        </p:tgtEl>
                                      </p:cBhvr>
                                    </p:animEffect>
                                    <p:anim calcmode="lin" valueType="num">
                                      <p:cBhvr>
                                        <p:cTn id="92" dur="2000" fill="hold"/>
                                        <p:tgtEl>
                                          <p:spTgt spid="32"/>
                                        </p:tgtEl>
                                        <p:attrNameLst>
                                          <p:attrName>ppt_w</p:attrName>
                                        </p:attrNameLst>
                                      </p:cBhvr>
                                      <p:tavLst>
                                        <p:tav tm="0" fmla="#ppt_w*sin(2.5*pi*$)">
                                          <p:val>
                                            <p:fltVal val="0"/>
                                          </p:val>
                                        </p:tav>
                                        <p:tav tm="100000">
                                          <p:val>
                                            <p:fltVal val="1"/>
                                          </p:val>
                                        </p:tav>
                                      </p:tavLst>
                                    </p:anim>
                                    <p:anim calcmode="lin" valueType="num">
                                      <p:cBhvr>
                                        <p:cTn id="93" dur="2000" fill="hold"/>
                                        <p:tgtEl>
                                          <p:spTgt spid="32"/>
                                        </p:tgtEl>
                                        <p:attrNameLst>
                                          <p:attrName>ppt_h</p:attrName>
                                        </p:attrNameLst>
                                      </p:cBhvr>
                                      <p:tavLst>
                                        <p:tav tm="0">
                                          <p:val>
                                            <p:strVal val="#ppt_h"/>
                                          </p:val>
                                        </p:tav>
                                        <p:tav tm="100000">
                                          <p:val>
                                            <p:strVal val="#ppt_h"/>
                                          </p:val>
                                        </p:tav>
                                      </p:tavLst>
                                    </p:anim>
                                  </p:childTnLst>
                                </p:cTn>
                              </p:par>
                              <p:par>
                                <p:cTn id="94" presetID="45" presetClass="entr" presetSubtype="0" fill="hold" grpId="0" nodeType="with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fade">
                                      <p:cBhvr>
                                        <p:cTn id="96" dur="2000"/>
                                        <p:tgtEl>
                                          <p:spTgt spid="37"/>
                                        </p:tgtEl>
                                      </p:cBhvr>
                                    </p:animEffect>
                                    <p:anim calcmode="lin" valueType="num">
                                      <p:cBhvr>
                                        <p:cTn id="97" dur="2000" fill="hold"/>
                                        <p:tgtEl>
                                          <p:spTgt spid="37"/>
                                        </p:tgtEl>
                                        <p:attrNameLst>
                                          <p:attrName>ppt_w</p:attrName>
                                        </p:attrNameLst>
                                      </p:cBhvr>
                                      <p:tavLst>
                                        <p:tav tm="0" fmla="#ppt_w*sin(2.5*pi*$)">
                                          <p:val>
                                            <p:fltVal val="0"/>
                                          </p:val>
                                        </p:tav>
                                        <p:tav tm="100000">
                                          <p:val>
                                            <p:fltVal val="1"/>
                                          </p:val>
                                        </p:tav>
                                      </p:tavLst>
                                    </p:anim>
                                    <p:anim calcmode="lin" valueType="num">
                                      <p:cBhvr>
                                        <p:cTn id="98" dur="2000" fill="hold"/>
                                        <p:tgtEl>
                                          <p:spTgt spid="37"/>
                                        </p:tgtEl>
                                        <p:attrNameLst>
                                          <p:attrName>ppt_h</p:attrName>
                                        </p:attrNameLst>
                                      </p:cBhvr>
                                      <p:tavLst>
                                        <p:tav tm="0">
                                          <p:val>
                                            <p:strVal val="#ppt_h"/>
                                          </p:val>
                                        </p:tav>
                                        <p:tav tm="100000">
                                          <p:val>
                                            <p:strVal val="#ppt_h"/>
                                          </p:val>
                                        </p:tav>
                                      </p:tavLst>
                                    </p:anim>
                                  </p:childTnLst>
                                </p:cTn>
                              </p:par>
                              <p:par>
                                <p:cTn id="99" presetID="22" presetClass="entr" presetSubtype="4" fill="hold" nodeType="withEffect">
                                  <p:stCondLst>
                                    <p:cond delay="0"/>
                                  </p:stCondLst>
                                  <p:childTnLst>
                                    <p:set>
                                      <p:cBhvr>
                                        <p:cTn id="100" dur="1" fill="hold">
                                          <p:stCondLst>
                                            <p:cond delay="0"/>
                                          </p:stCondLst>
                                        </p:cTn>
                                        <p:tgtEl>
                                          <p:spTgt spid="38">
                                            <p:txEl>
                                              <p:pRg st="0" end="0"/>
                                            </p:txEl>
                                          </p:spTgt>
                                        </p:tgtEl>
                                        <p:attrNameLst>
                                          <p:attrName>style.visibility</p:attrName>
                                        </p:attrNameLst>
                                      </p:cBhvr>
                                      <p:to>
                                        <p:strVal val="visible"/>
                                      </p:to>
                                    </p:set>
                                    <p:animEffect transition="in" filter="wipe(down)">
                                      <p:cBhvr>
                                        <p:cTn id="101" dur="500"/>
                                        <p:tgtEl>
                                          <p:spTgt spid="38">
                                            <p:txEl>
                                              <p:pRg st="0" end="0"/>
                                            </p:txEl>
                                          </p:spTgt>
                                        </p:tgtEl>
                                      </p:cBhvr>
                                    </p:animEffect>
                                  </p:childTnLst>
                                </p:cTn>
                              </p:par>
                            </p:childTnLst>
                          </p:cTn>
                        </p:par>
                        <p:par>
                          <p:cTn id="102" fill="hold">
                            <p:stCondLst>
                              <p:cond delay="2000"/>
                            </p:stCondLst>
                            <p:childTnLst>
                              <p:par>
                                <p:cTn id="103" presetID="14" presetClass="entr" presetSubtype="10" fill="hold" grpId="0" nodeType="after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randombar(horizontal)">
                                      <p:cBhvr>
                                        <p:cTn id="105" dur="500"/>
                                        <p:tgtEl>
                                          <p:spTgt spid="39"/>
                                        </p:tgtEl>
                                      </p:cBhvr>
                                    </p:animEffect>
                                  </p:childTnLst>
                                </p:cTn>
                              </p:par>
                            </p:childTnLst>
                          </p:cTn>
                        </p:par>
                        <p:par>
                          <p:cTn id="106" fill="hold">
                            <p:stCondLst>
                              <p:cond delay="2500"/>
                            </p:stCondLst>
                            <p:childTnLst>
                              <p:par>
                                <p:cTn id="107" presetID="10" presetClass="entr" presetSubtype="0" fill="hold" nodeType="after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fade">
                                      <p:cBhvr>
                                        <p:cTn id="109" dur="500"/>
                                        <p:tgtEl>
                                          <p:spTgt spid="40"/>
                                        </p:tgtEl>
                                      </p:cBhvr>
                                    </p:animEffect>
                                  </p:childTnLst>
                                </p:cTn>
                              </p:par>
                            </p:childTnLst>
                          </p:cTn>
                        </p:par>
                        <p:par>
                          <p:cTn id="110" fill="hold">
                            <p:stCondLst>
                              <p:cond delay="3000"/>
                            </p:stCondLst>
                            <p:childTnLst>
                              <p:par>
                                <p:cTn id="111" presetID="14" presetClass="entr" presetSubtype="10" fill="hold" grpId="0" nodeType="afterEffect">
                                  <p:stCondLst>
                                    <p:cond delay="0"/>
                                  </p:stCondLst>
                                  <p:childTnLst>
                                    <p:set>
                                      <p:cBhvr>
                                        <p:cTn id="112" dur="1" fill="hold">
                                          <p:stCondLst>
                                            <p:cond delay="0"/>
                                          </p:stCondLst>
                                        </p:cTn>
                                        <p:tgtEl>
                                          <p:spTgt spid="42"/>
                                        </p:tgtEl>
                                        <p:attrNameLst>
                                          <p:attrName>style.visibility</p:attrName>
                                        </p:attrNameLst>
                                      </p:cBhvr>
                                      <p:to>
                                        <p:strVal val="visible"/>
                                      </p:to>
                                    </p:set>
                                    <p:animEffect transition="in" filter="randombar(horizontal)">
                                      <p:cBhvr>
                                        <p:cTn id="113" dur="500"/>
                                        <p:tgtEl>
                                          <p:spTgt spid="42"/>
                                        </p:tgtEl>
                                      </p:cBhvr>
                                    </p:animEffect>
                                  </p:childTnLst>
                                </p:cTn>
                              </p:par>
                            </p:childTnLst>
                          </p:cTn>
                        </p:par>
                        <p:par>
                          <p:cTn id="114" fill="hold">
                            <p:stCondLst>
                              <p:cond delay="3500"/>
                            </p:stCondLst>
                            <p:childTnLst>
                              <p:par>
                                <p:cTn id="115" presetID="10" presetClass="entr" presetSubtype="0" fill="hold" nodeType="after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fade">
                                      <p:cBhvr>
                                        <p:cTn id="117" dur="500"/>
                                        <p:tgtEl>
                                          <p:spTgt spid="43"/>
                                        </p:tgtEl>
                                      </p:cBhvr>
                                    </p:animEffect>
                                  </p:childTnLst>
                                </p:cTn>
                              </p:par>
                            </p:childTnLst>
                          </p:cTn>
                        </p:par>
                        <p:par>
                          <p:cTn id="118" fill="hold">
                            <p:stCondLst>
                              <p:cond delay="4000"/>
                            </p:stCondLst>
                            <p:childTnLst>
                              <p:par>
                                <p:cTn id="119" presetID="10" presetClass="entr" presetSubtype="0" fill="hold" nodeType="after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fade">
                                      <p:cBhvr>
                                        <p:cTn id="121" dur="500"/>
                                        <p:tgtEl>
                                          <p:spTgt spid="44"/>
                                        </p:tgtEl>
                                      </p:cBhvr>
                                    </p:animEffect>
                                  </p:childTnLst>
                                </p:cTn>
                              </p:par>
                            </p:childTnLst>
                          </p:cTn>
                        </p:par>
                        <p:par>
                          <p:cTn id="122" fill="hold">
                            <p:stCondLst>
                              <p:cond delay="4500"/>
                            </p:stCondLst>
                            <p:childTnLst>
                              <p:par>
                                <p:cTn id="123" presetID="14" presetClass="entr" presetSubtype="10" fill="hold" nodeType="afterEffect">
                                  <p:stCondLst>
                                    <p:cond delay="0"/>
                                  </p:stCondLst>
                                  <p:childTnLst>
                                    <p:set>
                                      <p:cBhvr>
                                        <p:cTn id="124" dur="1" fill="hold">
                                          <p:stCondLst>
                                            <p:cond delay="0"/>
                                          </p:stCondLst>
                                        </p:cTn>
                                        <p:tgtEl>
                                          <p:spTgt spid="45">
                                            <p:txEl>
                                              <p:pRg st="0" end="0"/>
                                            </p:txEl>
                                          </p:spTgt>
                                        </p:tgtEl>
                                        <p:attrNameLst>
                                          <p:attrName>style.visibility</p:attrName>
                                        </p:attrNameLst>
                                      </p:cBhvr>
                                      <p:to>
                                        <p:strVal val="visible"/>
                                      </p:to>
                                    </p:set>
                                    <p:animEffect transition="in" filter="randombar(horizontal)">
                                      <p:cBhvr>
                                        <p:cTn id="125" dur="500"/>
                                        <p:tgtEl>
                                          <p:spTgt spid="45">
                                            <p:txEl>
                                              <p:pRg st="0" end="0"/>
                                            </p:txEl>
                                          </p:spTgt>
                                        </p:tgtEl>
                                      </p:cBhvr>
                                    </p:animEffect>
                                  </p:childTnLst>
                                </p:cTn>
                              </p:par>
                            </p:childTnLst>
                          </p:cTn>
                        </p:par>
                        <p:par>
                          <p:cTn id="126" fill="hold">
                            <p:stCondLst>
                              <p:cond delay="5000"/>
                            </p:stCondLst>
                            <p:childTnLst>
                              <p:par>
                                <p:cTn id="127" presetID="10" presetClass="entr" presetSubtype="0" fill="hold" nodeType="after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childTnLst>
                          </p:cTn>
                        </p:par>
                        <p:par>
                          <p:cTn id="130" fill="hold">
                            <p:stCondLst>
                              <p:cond delay="5500"/>
                            </p:stCondLst>
                            <p:childTnLst>
                              <p:par>
                                <p:cTn id="131" presetID="14" presetClass="entr" presetSubtype="10" fill="hold" grpId="0" nodeType="after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randombar(horizontal)">
                                      <p:cBhvr>
                                        <p:cTn id="133" dur="500"/>
                                        <p:tgtEl>
                                          <p:spTgt spid="47"/>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nodeType="clickEffect">
                                  <p:stCondLst>
                                    <p:cond delay="0"/>
                                  </p:stCondLst>
                                  <p:childTnLst>
                                    <p:set>
                                      <p:cBhvr>
                                        <p:cTn id="137" dur="1" fill="hold">
                                          <p:stCondLst>
                                            <p:cond delay="0"/>
                                          </p:stCondLst>
                                        </p:cTn>
                                        <p:tgtEl>
                                          <p:spTgt spid="48"/>
                                        </p:tgtEl>
                                        <p:attrNameLst>
                                          <p:attrName>style.visibility</p:attrName>
                                        </p:attrNameLst>
                                      </p:cBhvr>
                                      <p:to>
                                        <p:strVal val="visible"/>
                                      </p:to>
                                    </p:set>
                                    <p:animEffect transition="in" filter="wipe(down)">
                                      <p:cBhvr>
                                        <p:cTn id="138" dur="500"/>
                                        <p:tgtEl>
                                          <p:spTgt spid="48"/>
                                        </p:tgtEl>
                                      </p:cBhvr>
                                    </p:animEffect>
                                  </p:childTnLst>
                                </p:cTn>
                              </p:par>
                            </p:childTnLst>
                          </p:cTn>
                        </p:par>
                        <p:par>
                          <p:cTn id="139" fill="hold">
                            <p:stCondLst>
                              <p:cond delay="500"/>
                            </p:stCondLst>
                            <p:childTnLst>
                              <p:par>
                                <p:cTn id="140" presetID="30" presetClass="entr" presetSubtype="0" fill="hold" grpId="0" nodeType="after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fade">
                                      <p:cBhvr>
                                        <p:cTn id="142" dur="800" decel="100000"/>
                                        <p:tgtEl>
                                          <p:spTgt spid="52"/>
                                        </p:tgtEl>
                                      </p:cBhvr>
                                    </p:animEffect>
                                    <p:anim calcmode="lin" valueType="num">
                                      <p:cBhvr>
                                        <p:cTn id="143" dur="800" decel="100000" fill="hold"/>
                                        <p:tgtEl>
                                          <p:spTgt spid="52"/>
                                        </p:tgtEl>
                                        <p:attrNameLst>
                                          <p:attrName>style.rotation</p:attrName>
                                        </p:attrNameLst>
                                      </p:cBhvr>
                                      <p:tavLst>
                                        <p:tav tm="0">
                                          <p:val>
                                            <p:fltVal val="-90"/>
                                          </p:val>
                                        </p:tav>
                                        <p:tav tm="100000">
                                          <p:val>
                                            <p:fltVal val="0"/>
                                          </p:val>
                                        </p:tav>
                                      </p:tavLst>
                                    </p:anim>
                                    <p:anim calcmode="lin" valueType="num">
                                      <p:cBhvr>
                                        <p:cTn id="144" dur="800" decel="100000" fill="hold"/>
                                        <p:tgtEl>
                                          <p:spTgt spid="52"/>
                                        </p:tgtEl>
                                        <p:attrNameLst>
                                          <p:attrName>ppt_x</p:attrName>
                                        </p:attrNameLst>
                                      </p:cBhvr>
                                      <p:tavLst>
                                        <p:tav tm="0">
                                          <p:val>
                                            <p:strVal val="#ppt_x+0.4"/>
                                          </p:val>
                                        </p:tav>
                                        <p:tav tm="100000">
                                          <p:val>
                                            <p:strVal val="#ppt_x-0.05"/>
                                          </p:val>
                                        </p:tav>
                                      </p:tavLst>
                                    </p:anim>
                                    <p:anim calcmode="lin" valueType="num">
                                      <p:cBhvr>
                                        <p:cTn id="145" dur="800" decel="100000" fill="hold"/>
                                        <p:tgtEl>
                                          <p:spTgt spid="52"/>
                                        </p:tgtEl>
                                        <p:attrNameLst>
                                          <p:attrName>ppt_y</p:attrName>
                                        </p:attrNameLst>
                                      </p:cBhvr>
                                      <p:tavLst>
                                        <p:tav tm="0">
                                          <p:val>
                                            <p:strVal val="#ppt_y-0.4"/>
                                          </p:val>
                                        </p:tav>
                                        <p:tav tm="100000">
                                          <p:val>
                                            <p:strVal val="#ppt_y+0.1"/>
                                          </p:val>
                                        </p:tav>
                                      </p:tavLst>
                                    </p:anim>
                                    <p:anim calcmode="lin" valueType="num">
                                      <p:cBhvr>
                                        <p:cTn id="146" dur="200" accel="100000" fill="hold">
                                          <p:stCondLst>
                                            <p:cond delay="800"/>
                                          </p:stCondLst>
                                        </p:cTn>
                                        <p:tgtEl>
                                          <p:spTgt spid="52"/>
                                        </p:tgtEl>
                                        <p:attrNameLst>
                                          <p:attrName>ppt_x</p:attrName>
                                        </p:attrNameLst>
                                      </p:cBhvr>
                                      <p:tavLst>
                                        <p:tav tm="0">
                                          <p:val>
                                            <p:strVal val="#ppt_x-0.05"/>
                                          </p:val>
                                        </p:tav>
                                        <p:tav tm="100000">
                                          <p:val>
                                            <p:strVal val="#ppt_x"/>
                                          </p:val>
                                        </p:tav>
                                      </p:tavLst>
                                    </p:anim>
                                    <p:anim calcmode="lin" valueType="num">
                                      <p:cBhvr>
                                        <p:cTn id="147" dur="200" accel="100000" fill="hold">
                                          <p:stCondLst>
                                            <p:cond delay="800"/>
                                          </p:stCondLst>
                                        </p:cTn>
                                        <p:tgtEl>
                                          <p:spTgt spid="5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6" grpId="0" animBg="1"/>
      <p:bldP spid="8" grpId="0" animBg="1"/>
      <p:bldP spid="9" grpId="0" animBg="1"/>
      <p:bldP spid="10" grpId="0"/>
      <p:bldP spid="17" grpId="0" animBg="1"/>
      <p:bldP spid="18" grpId="0" animBg="1"/>
      <p:bldP spid="18" grpId="1" animBg="1"/>
      <p:bldP spid="18" grpId="2" animBg="1"/>
      <p:bldP spid="18" grpId="3" animBg="1"/>
      <p:bldP spid="18" grpId="4" animBg="1"/>
      <p:bldP spid="20" grpId="0" animBg="1"/>
      <p:bldP spid="21" grpId="0"/>
      <p:bldP spid="26" grpId="0"/>
      <p:bldP spid="29" grpId="0"/>
      <p:bldP spid="30" grpId="0"/>
      <p:bldP spid="39" grpId="0"/>
      <p:bldP spid="42" grpId="0"/>
      <p:bldP spid="47" grpId="0"/>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6720" y="307848"/>
            <a:ext cx="1289304" cy="1289304"/>
          </a:xfrm>
          <a:prstGeom prst="rect">
            <a:avLst/>
          </a:prstGeom>
        </p:spPr>
      </p:pic>
      <p:sp>
        <p:nvSpPr>
          <p:cNvPr id="5" name="TextBox 4"/>
          <p:cNvSpPr txBox="1"/>
          <p:nvPr/>
        </p:nvSpPr>
        <p:spPr>
          <a:xfrm>
            <a:off x="1959864" y="660112"/>
            <a:ext cx="5303520" cy="584775"/>
          </a:xfrm>
          <a:prstGeom prst="rect">
            <a:avLst/>
          </a:prstGeom>
          <a:noFill/>
        </p:spPr>
        <p:txBody>
          <a:bodyPr wrap="square" rtlCol="0">
            <a:spAutoFit/>
          </a:bodyPr>
          <a:lstStyle/>
          <a:p>
            <a:r>
              <a:rPr lang="en-US" sz="3200" b="1" dirty="0" smtClean="0"/>
              <a:t>Instruction Pipelining </a:t>
            </a:r>
            <a:endParaRPr lang="en-US" sz="3200" b="1" dirty="0"/>
          </a:p>
        </p:txBody>
      </p:sp>
      <p:pic>
        <p:nvPicPr>
          <p:cNvPr id="7" name="Picture 6"/>
          <p:cNvPicPr>
            <a:picLocks noChangeAspect="1"/>
          </p:cNvPicPr>
          <p:nvPr/>
        </p:nvPicPr>
        <p:blipFill>
          <a:blip r:embed="rId5"/>
          <a:stretch>
            <a:fillRect/>
          </a:stretch>
        </p:blipFill>
        <p:spPr>
          <a:xfrm>
            <a:off x="1835455" y="2500410"/>
            <a:ext cx="1413299" cy="1025676"/>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426720" y="2500410"/>
            <a:ext cx="643128" cy="819470"/>
          </a:xfrm>
          <a:prstGeom prst="rect">
            <a:avLst/>
          </a:prstGeom>
        </p:spPr>
      </p:pic>
      <p:pic>
        <p:nvPicPr>
          <p:cNvPr id="9" name="Picture 8"/>
          <p:cNvPicPr>
            <a:picLocks noChangeAspect="1"/>
          </p:cNvPicPr>
          <p:nvPr/>
        </p:nvPicPr>
        <p:blipFill>
          <a:blip r:embed="rId8"/>
          <a:stretch>
            <a:fillRect/>
          </a:stretch>
        </p:blipFill>
        <p:spPr>
          <a:xfrm>
            <a:off x="4014361" y="2366451"/>
            <a:ext cx="1083845" cy="1087387"/>
          </a:xfrm>
          <a:prstGeom prst="rect">
            <a:avLst/>
          </a:prstGeom>
        </p:spPr>
      </p:pic>
      <p:pic>
        <p:nvPicPr>
          <p:cNvPr id="11" name="Picture 10"/>
          <p:cNvPicPr>
            <a:picLocks noChangeAspect="1"/>
          </p:cNvPicPr>
          <p:nvPr/>
        </p:nvPicPr>
        <p:blipFill>
          <a:blip r:embed="rId9"/>
          <a:stretch>
            <a:fillRect/>
          </a:stretch>
        </p:blipFill>
        <p:spPr>
          <a:xfrm>
            <a:off x="5863813" y="2655371"/>
            <a:ext cx="1450907" cy="509545"/>
          </a:xfrm>
          <a:prstGeom prst="rect">
            <a:avLst/>
          </a:prstGeom>
        </p:spPr>
      </p:pic>
      <p:pic>
        <p:nvPicPr>
          <p:cNvPr id="12" name="Picture 11"/>
          <p:cNvPicPr>
            <a:picLocks noChangeAspect="1"/>
          </p:cNvPicPr>
          <p:nvPr/>
        </p:nvPicPr>
        <p:blipFill>
          <a:blip r:embed="rId10">
            <a:duotone>
              <a:prstClr val="black"/>
              <a:schemeClr val="accent4">
                <a:tint val="45000"/>
                <a:satMod val="400000"/>
              </a:schemeClr>
            </a:duotone>
          </a:blip>
          <a:stretch>
            <a:fillRect/>
          </a:stretch>
        </p:blipFill>
        <p:spPr>
          <a:xfrm>
            <a:off x="8042719" y="2286423"/>
            <a:ext cx="921138" cy="1076181"/>
          </a:xfrm>
          <a:prstGeom prst="rect">
            <a:avLst/>
          </a:prstGeom>
        </p:spPr>
      </p:pic>
      <p:sp>
        <p:nvSpPr>
          <p:cNvPr id="13" name="TextBox 12"/>
          <p:cNvSpPr txBox="1"/>
          <p:nvPr/>
        </p:nvSpPr>
        <p:spPr>
          <a:xfrm>
            <a:off x="361739" y="1826527"/>
            <a:ext cx="7763664" cy="461665"/>
          </a:xfrm>
          <a:prstGeom prst="rect">
            <a:avLst/>
          </a:prstGeom>
          <a:noFill/>
        </p:spPr>
        <p:txBody>
          <a:bodyPr wrap="none" rtlCol="0">
            <a:spAutoFit/>
          </a:bodyPr>
          <a:lstStyle/>
          <a:p>
            <a:r>
              <a:rPr lang="en-US" sz="2400" dirty="0" smtClean="0"/>
              <a:t>Every Instruction is split into 5 main sequential steps </a:t>
            </a:r>
            <a:endParaRPr lang="en-US" sz="2400" dirty="0"/>
          </a:p>
        </p:txBody>
      </p:sp>
      <p:sp>
        <p:nvSpPr>
          <p:cNvPr id="14" name="TextBox 13"/>
          <p:cNvSpPr txBox="1"/>
          <p:nvPr/>
        </p:nvSpPr>
        <p:spPr>
          <a:xfrm>
            <a:off x="304893" y="3516492"/>
            <a:ext cx="886781" cy="400110"/>
          </a:xfrm>
          <a:prstGeom prst="rect">
            <a:avLst/>
          </a:prstGeom>
          <a:noFill/>
        </p:spPr>
        <p:txBody>
          <a:bodyPr wrap="none" rtlCol="0">
            <a:spAutoFit/>
          </a:bodyPr>
          <a:lstStyle/>
          <a:p>
            <a:r>
              <a:rPr lang="en-US" sz="2000" b="1" dirty="0" smtClean="0"/>
              <a:t>Fetch</a:t>
            </a:r>
            <a:endParaRPr lang="en-US" sz="2000" b="1" dirty="0"/>
          </a:p>
        </p:txBody>
      </p:sp>
      <p:sp>
        <p:nvSpPr>
          <p:cNvPr id="15" name="TextBox 14"/>
          <p:cNvSpPr txBox="1"/>
          <p:nvPr/>
        </p:nvSpPr>
        <p:spPr>
          <a:xfrm>
            <a:off x="1957281" y="3551338"/>
            <a:ext cx="1188146" cy="400110"/>
          </a:xfrm>
          <a:prstGeom prst="rect">
            <a:avLst/>
          </a:prstGeom>
          <a:noFill/>
        </p:spPr>
        <p:txBody>
          <a:bodyPr wrap="none" rtlCol="0">
            <a:spAutoFit/>
          </a:bodyPr>
          <a:lstStyle/>
          <a:p>
            <a:r>
              <a:rPr lang="en-US" sz="2000" b="1" dirty="0" smtClean="0"/>
              <a:t>Decode</a:t>
            </a:r>
            <a:endParaRPr lang="en-US" sz="2000" b="1" dirty="0"/>
          </a:p>
        </p:txBody>
      </p:sp>
      <p:sp>
        <p:nvSpPr>
          <p:cNvPr id="16" name="Rectangle 15"/>
          <p:cNvSpPr/>
          <p:nvPr/>
        </p:nvSpPr>
        <p:spPr>
          <a:xfrm>
            <a:off x="3964614" y="3551338"/>
            <a:ext cx="1183337" cy="400110"/>
          </a:xfrm>
          <a:prstGeom prst="rect">
            <a:avLst/>
          </a:prstGeom>
        </p:spPr>
        <p:txBody>
          <a:bodyPr wrap="none">
            <a:spAutoFit/>
          </a:bodyPr>
          <a:lstStyle/>
          <a:p>
            <a:r>
              <a:rPr lang="en-US" sz="2000" b="1" dirty="0" smtClean="0"/>
              <a:t>Execute</a:t>
            </a:r>
            <a:endParaRPr lang="en-US" sz="2000" b="1" dirty="0"/>
          </a:p>
        </p:txBody>
      </p:sp>
      <p:sp>
        <p:nvSpPr>
          <p:cNvPr id="17" name="TextBox 16"/>
          <p:cNvSpPr txBox="1"/>
          <p:nvPr/>
        </p:nvSpPr>
        <p:spPr>
          <a:xfrm>
            <a:off x="5967138" y="3362604"/>
            <a:ext cx="1240536" cy="707886"/>
          </a:xfrm>
          <a:prstGeom prst="rect">
            <a:avLst/>
          </a:prstGeom>
          <a:noFill/>
        </p:spPr>
        <p:txBody>
          <a:bodyPr wrap="square" rtlCol="0">
            <a:spAutoFit/>
          </a:bodyPr>
          <a:lstStyle/>
          <a:p>
            <a:r>
              <a:rPr lang="en-US" sz="2000" b="1" dirty="0" smtClean="0"/>
              <a:t>Memory Access</a:t>
            </a:r>
            <a:endParaRPr lang="en-US" sz="2000" b="1" dirty="0"/>
          </a:p>
        </p:txBody>
      </p:sp>
      <p:sp>
        <p:nvSpPr>
          <p:cNvPr id="18" name="TextBox 17"/>
          <p:cNvSpPr txBox="1"/>
          <p:nvPr/>
        </p:nvSpPr>
        <p:spPr>
          <a:xfrm>
            <a:off x="8024218" y="3397450"/>
            <a:ext cx="1162498" cy="707886"/>
          </a:xfrm>
          <a:prstGeom prst="rect">
            <a:avLst/>
          </a:prstGeom>
          <a:noFill/>
        </p:spPr>
        <p:txBody>
          <a:bodyPr wrap="none" rtlCol="0">
            <a:spAutoFit/>
          </a:bodyPr>
          <a:lstStyle/>
          <a:p>
            <a:r>
              <a:rPr lang="en-US" sz="2000" b="1" dirty="0" smtClean="0"/>
              <a:t>Write To</a:t>
            </a:r>
          </a:p>
          <a:p>
            <a:r>
              <a:rPr lang="en-US" sz="2000" b="1" dirty="0" smtClean="0"/>
              <a:t>Register</a:t>
            </a:r>
            <a:endParaRPr lang="en-US" sz="2000" b="1" dirty="0"/>
          </a:p>
        </p:txBody>
      </p:sp>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893" y="3976700"/>
            <a:ext cx="2273468" cy="2681290"/>
          </a:xfrm>
          <a:prstGeom prst="rect">
            <a:avLst/>
          </a:prstGeom>
        </p:spPr>
      </p:pic>
      <p:sp>
        <p:nvSpPr>
          <p:cNvPr id="20" name="TextBox 19"/>
          <p:cNvSpPr txBox="1"/>
          <p:nvPr/>
        </p:nvSpPr>
        <p:spPr>
          <a:xfrm>
            <a:off x="2812415" y="4799095"/>
            <a:ext cx="6965569" cy="830997"/>
          </a:xfrm>
          <a:prstGeom prst="rect">
            <a:avLst/>
          </a:prstGeom>
          <a:noFill/>
        </p:spPr>
        <p:txBody>
          <a:bodyPr wrap="square" rtlCol="0">
            <a:spAutoFit/>
          </a:bodyPr>
          <a:lstStyle/>
          <a:p>
            <a:r>
              <a:rPr lang="en-US" sz="2400" b="1" dirty="0" smtClean="0"/>
              <a:t>CPU have different components that can work in parallel </a:t>
            </a:r>
            <a:endParaRPr lang="en-US" sz="2400" b="1" dirty="0"/>
          </a:p>
        </p:txBody>
      </p:sp>
    </p:spTree>
    <p:extLst>
      <p:ext uri="{BB962C8B-B14F-4D97-AF65-F5344CB8AC3E}">
        <p14:creationId xmlns:p14="http://schemas.microsoft.com/office/powerpoint/2010/main" val="167739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par>
                          <p:cTn id="20" fill="hold">
                            <p:stCondLst>
                              <p:cond delay="0"/>
                            </p:stCondLst>
                            <p:childTnLst>
                              <p:par>
                                <p:cTn id="21" presetID="42"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42"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childTnLst>
                          </p:cTn>
                        </p:par>
                        <p:par>
                          <p:cTn id="44" fill="hold">
                            <p:stCondLst>
                              <p:cond delay="4000"/>
                            </p:stCondLst>
                            <p:childTnLst>
                              <p:par>
                                <p:cTn id="45" presetID="42"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childTnLst>
                          </p:cTn>
                        </p:par>
                        <p:par>
                          <p:cTn id="50" fill="hold">
                            <p:stCondLst>
                              <p:cond delay="5000"/>
                            </p:stCondLst>
                            <p:childTnLst>
                              <p:par>
                                <p:cTn id="51" presetID="42"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1000"/>
                                        <p:tgtEl>
                                          <p:spTgt spid="16"/>
                                        </p:tgtEl>
                                      </p:cBhvr>
                                    </p:animEffect>
                                    <p:anim calcmode="lin" valueType="num">
                                      <p:cBhvr>
                                        <p:cTn id="54" dur="1000" fill="hold"/>
                                        <p:tgtEl>
                                          <p:spTgt spid="16"/>
                                        </p:tgtEl>
                                        <p:attrNameLst>
                                          <p:attrName>ppt_x</p:attrName>
                                        </p:attrNameLst>
                                      </p:cBhvr>
                                      <p:tavLst>
                                        <p:tav tm="0">
                                          <p:val>
                                            <p:strVal val="#ppt_x"/>
                                          </p:val>
                                        </p:tav>
                                        <p:tav tm="100000">
                                          <p:val>
                                            <p:strVal val="#ppt_x"/>
                                          </p:val>
                                        </p:tav>
                                      </p:tavLst>
                                    </p:anim>
                                    <p:anim calcmode="lin" valueType="num">
                                      <p:cBhvr>
                                        <p:cTn id="55" dur="1000" fill="hold"/>
                                        <p:tgtEl>
                                          <p:spTgt spid="16"/>
                                        </p:tgtEl>
                                        <p:attrNameLst>
                                          <p:attrName>ppt_y</p:attrName>
                                        </p:attrNameLst>
                                      </p:cBhvr>
                                      <p:tavLst>
                                        <p:tav tm="0">
                                          <p:val>
                                            <p:strVal val="#ppt_y+.1"/>
                                          </p:val>
                                        </p:tav>
                                        <p:tav tm="100000">
                                          <p:val>
                                            <p:strVal val="#ppt_y"/>
                                          </p:val>
                                        </p:tav>
                                      </p:tavLst>
                                    </p:anim>
                                  </p:childTnLst>
                                </p:cTn>
                              </p:par>
                            </p:childTnLst>
                          </p:cTn>
                        </p:par>
                        <p:par>
                          <p:cTn id="56" fill="hold">
                            <p:stCondLst>
                              <p:cond delay="6000"/>
                            </p:stCondLst>
                            <p:childTnLst>
                              <p:par>
                                <p:cTn id="57" presetID="42" presetClass="entr" presetSubtype="0" fill="hold"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1000"/>
                                        <p:tgtEl>
                                          <p:spTgt spid="11"/>
                                        </p:tgtEl>
                                      </p:cBhvr>
                                    </p:animEffect>
                                    <p:anim calcmode="lin" valueType="num">
                                      <p:cBhvr>
                                        <p:cTn id="60" dur="1000" fill="hold"/>
                                        <p:tgtEl>
                                          <p:spTgt spid="11"/>
                                        </p:tgtEl>
                                        <p:attrNameLst>
                                          <p:attrName>ppt_x</p:attrName>
                                        </p:attrNameLst>
                                      </p:cBhvr>
                                      <p:tavLst>
                                        <p:tav tm="0">
                                          <p:val>
                                            <p:strVal val="#ppt_x"/>
                                          </p:val>
                                        </p:tav>
                                        <p:tav tm="100000">
                                          <p:val>
                                            <p:strVal val="#ppt_x"/>
                                          </p:val>
                                        </p:tav>
                                      </p:tavLst>
                                    </p:anim>
                                    <p:anim calcmode="lin" valueType="num">
                                      <p:cBhvr>
                                        <p:cTn id="61" dur="1000" fill="hold"/>
                                        <p:tgtEl>
                                          <p:spTgt spid="11"/>
                                        </p:tgtEl>
                                        <p:attrNameLst>
                                          <p:attrName>ppt_y</p:attrName>
                                        </p:attrNameLst>
                                      </p:cBhvr>
                                      <p:tavLst>
                                        <p:tav tm="0">
                                          <p:val>
                                            <p:strVal val="#ppt_y+.1"/>
                                          </p:val>
                                        </p:tav>
                                        <p:tav tm="100000">
                                          <p:val>
                                            <p:strVal val="#ppt_y"/>
                                          </p:val>
                                        </p:tav>
                                      </p:tavLst>
                                    </p:anim>
                                  </p:childTnLst>
                                </p:cTn>
                              </p:par>
                            </p:childTnLst>
                          </p:cTn>
                        </p:par>
                        <p:par>
                          <p:cTn id="62" fill="hold">
                            <p:stCondLst>
                              <p:cond delay="7000"/>
                            </p:stCondLst>
                            <p:childTnLst>
                              <p:par>
                                <p:cTn id="63" presetID="42" presetClass="entr" presetSubtype="0"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1000"/>
                                        <p:tgtEl>
                                          <p:spTgt spid="17"/>
                                        </p:tgtEl>
                                      </p:cBhvr>
                                    </p:animEffect>
                                    <p:anim calcmode="lin" valueType="num">
                                      <p:cBhvr>
                                        <p:cTn id="66" dur="1000" fill="hold"/>
                                        <p:tgtEl>
                                          <p:spTgt spid="17"/>
                                        </p:tgtEl>
                                        <p:attrNameLst>
                                          <p:attrName>ppt_x</p:attrName>
                                        </p:attrNameLst>
                                      </p:cBhvr>
                                      <p:tavLst>
                                        <p:tav tm="0">
                                          <p:val>
                                            <p:strVal val="#ppt_x"/>
                                          </p:val>
                                        </p:tav>
                                        <p:tav tm="100000">
                                          <p:val>
                                            <p:strVal val="#ppt_x"/>
                                          </p:val>
                                        </p:tav>
                                      </p:tavLst>
                                    </p:anim>
                                    <p:anim calcmode="lin" valueType="num">
                                      <p:cBhvr>
                                        <p:cTn id="67" dur="1000" fill="hold"/>
                                        <p:tgtEl>
                                          <p:spTgt spid="17"/>
                                        </p:tgtEl>
                                        <p:attrNameLst>
                                          <p:attrName>ppt_y</p:attrName>
                                        </p:attrNameLst>
                                      </p:cBhvr>
                                      <p:tavLst>
                                        <p:tav tm="0">
                                          <p:val>
                                            <p:strVal val="#ppt_y+.1"/>
                                          </p:val>
                                        </p:tav>
                                        <p:tav tm="100000">
                                          <p:val>
                                            <p:strVal val="#ppt_y"/>
                                          </p:val>
                                        </p:tav>
                                      </p:tavLst>
                                    </p:anim>
                                  </p:childTnLst>
                                </p:cTn>
                              </p:par>
                            </p:childTnLst>
                          </p:cTn>
                        </p:par>
                        <p:par>
                          <p:cTn id="68" fill="hold">
                            <p:stCondLst>
                              <p:cond delay="8000"/>
                            </p:stCondLst>
                            <p:childTnLst>
                              <p:par>
                                <p:cTn id="69" presetID="42" presetClass="entr" presetSubtype="0" fill="hold" nodeType="after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1000"/>
                                        <p:tgtEl>
                                          <p:spTgt spid="12"/>
                                        </p:tgtEl>
                                      </p:cBhvr>
                                    </p:animEffect>
                                    <p:anim calcmode="lin" valueType="num">
                                      <p:cBhvr>
                                        <p:cTn id="72" dur="1000" fill="hold"/>
                                        <p:tgtEl>
                                          <p:spTgt spid="12"/>
                                        </p:tgtEl>
                                        <p:attrNameLst>
                                          <p:attrName>ppt_x</p:attrName>
                                        </p:attrNameLst>
                                      </p:cBhvr>
                                      <p:tavLst>
                                        <p:tav tm="0">
                                          <p:val>
                                            <p:strVal val="#ppt_x"/>
                                          </p:val>
                                        </p:tav>
                                        <p:tav tm="100000">
                                          <p:val>
                                            <p:strVal val="#ppt_x"/>
                                          </p:val>
                                        </p:tav>
                                      </p:tavLst>
                                    </p:anim>
                                    <p:anim calcmode="lin" valueType="num">
                                      <p:cBhvr>
                                        <p:cTn id="73" dur="1000" fill="hold"/>
                                        <p:tgtEl>
                                          <p:spTgt spid="12"/>
                                        </p:tgtEl>
                                        <p:attrNameLst>
                                          <p:attrName>ppt_y</p:attrName>
                                        </p:attrNameLst>
                                      </p:cBhvr>
                                      <p:tavLst>
                                        <p:tav tm="0">
                                          <p:val>
                                            <p:strVal val="#ppt_y+.1"/>
                                          </p:val>
                                        </p:tav>
                                        <p:tav tm="100000">
                                          <p:val>
                                            <p:strVal val="#ppt_y"/>
                                          </p:val>
                                        </p:tav>
                                      </p:tavLst>
                                    </p:anim>
                                  </p:childTnLst>
                                </p:cTn>
                              </p:par>
                            </p:childTnLst>
                          </p:cTn>
                        </p:par>
                        <p:par>
                          <p:cTn id="74" fill="hold">
                            <p:stCondLst>
                              <p:cond delay="9000"/>
                            </p:stCondLst>
                            <p:childTnLst>
                              <p:par>
                                <p:cTn id="75" presetID="42" presetClass="entr" presetSubtype="0"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1000"/>
                                        <p:tgtEl>
                                          <p:spTgt spid="18"/>
                                        </p:tgtEl>
                                      </p:cBhvr>
                                    </p:animEffect>
                                    <p:anim calcmode="lin" valueType="num">
                                      <p:cBhvr>
                                        <p:cTn id="78" dur="1000" fill="hold"/>
                                        <p:tgtEl>
                                          <p:spTgt spid="18"/>
                                        </p:tgtEl>
                                        <p:attrNameLst>
                                          <p:attrName>ppt_x</p:attrName>
                                        </p:attrNameLst>
                                      </p:cBhvr>
                                      <p:tavLst>
                                        <p:tav tm="0">
                                          <p:val>
                                            <p:strVal val="#ppt_x"/>
                                          </p:val>
                                        </p:tav>
                                        <p:tav tm="100000">
                                          <p:val>
                                            <p:strVal val="#ppt_x"/>
                                          </p:val>
                                        </p:tav>
                                      </p:tavLst>
                                    </p:anim>
                                    <p:anim calcmode="lin" valueType="num">
                                      <p:cBhvr>
                                        <p:cTn id="7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down)">
                                      <p:cBhvr>
                                        <p:cTn id="84" dur="500"/>
                                        <p:tgtEl>
                                          <p:spTgt spid="19"/>
                                        </p:tgtEl>
                                      </p:cBhvr>
                                    </p:animEffect>
                                  </p:childTnLst>
                                </p:cTn>
                              </p:par>
                              <p:par>
                                <p:cTn id="85" presetID="22" presetClass="entr" presetSubtype="4" fill="hold"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wipe(down)">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4" grpId="0"/>
      <p:bldP spid="15" grpId="0"/>
      <p:bldP spid="16" grpId="0"/>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05903" y="0"/>
            <a:ext cx="1253067" cy="815009"/>
          </a:xfrm>
          <a:prstGeom prst="rect">
            <a:avLst/>
          </a:prstGeom>
        </p:spPr>
      </p:pic>
      <p:sp>
        <p:nvSpPr>
          <p:cNvPr id="5" name="TextBox 4"/>
          <p:cNvSpPr txBox="1"/>
          <p:nvPr/>
        </p:nvSpPr>
        <p:spPr>
          <a:xfrm>
            <a:off x="1572768" y="145894"/>
            <a:ext cx="3145413" cy="523220"/>
          </a:xfrm>
          <a:prstGeom prst="rect">
            <a:avLst/>
          </a:prstGeom>
          <a:noFill/>
        </p:spPr>
        <p:txBody>
          <a:bodyPr wrap="none" rtlCol="0">
            <a:spAutoFit/>
          </a:bodyPr>
          <a:lstStyle/>
          <a:p>
            <a:r>
              <a:rPr lang="en-US" sz="2800" dirty="0" smtClean="0"/>
              <a:t>Pipeline Example</a:t>
            </a:r>
            <a:endParaRPr lang="en-US" sz="2800" dirty="0"/>
          </a:p>
        </p:txBody>
      </p:sp>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Effect>
                      <a14:brightnessContrast bright="20000" contrast="-20000"/>
                    </a14:imgEffect>
                  </a14:imgLayer>
                </a14:imgProps>
              </a:ext>
            </a:extLst>
          </a:blip>
          <a:stretch>
            <a:fillRect/>
          </a:stretch>
        </p:blipFill>
        <p:spPr>
          <a:xfrm>
            <a:off x="9836467" y="310184"/>
            <a:ext cx="2028825" cy="1009650"/>
          </a:xfrm>
          <a:prstGeom prst="rect">
            <a:avLst/>
          </a:prstGeom>
        </p:spPr>
      </p:pic>
      <p:sp>
        <p:nvSpPr>
          <p:cNvPr id="7" name="TextBox 6"/>
          <p:cNvSpPr txBox="1"/>
          <p:nvPr/>
        </p:nvSpPr>
        <p:spPr>
          <a:xfrm>
            <a:off x="7632192" y="333122"/>
            <a:ext cx="1843774" cy="369332"/>
          </a:xfrm>
          <a:prstGeom prst="rect">
            <a:avLst/>
          </a:prstGeom>
          <a:noFill/>
        </p:spPr>
        <p:txBody>
          <a:bodyPr wrap="none" rtlCol="0">
            <a:spAutoFit/>
          </a:bodyPr>
          <a:lstStyle/>
          <a:p>
            <a:r>
              <a:rPr lang="en-US" dirty="0" smtClean="0"/>
              <a:t>x86 Instructions</a:t>
            </a:r>
            <a:endParaRPr lang="en-US" dirty="0"/>
          </a:p>
        </p:txBody>
      </p:sp>
      <p:sp>
        <p:nvSpPr>
          <p:cNvPr id="8" name="TextBox 7"/>
          <p:cNvSpPr txBox="1"/>
          <p:nvPr/>
        </p:nvSpPr>
        <p:spPr>
          <a:xfrm>
            <a:off x="205903" y="1119779"/>
            <a:ext cx="2836033" cy="400110"/>
          </a:xfrm>
          <a:prstGeom prst="rect">
            <a:avLst/>
          </a:prstGeom>
          <a:noFill/>
        </p:spPr>
        <p:txBody>
          <a:bodyPr wrap="none" rtlCol="0">
            <a:spAutoFit/>
          </a:bodyPr>
          <a:lstStyle/>
          <a:p>
            <a:r>
              <a:rPr lang="en-US" sz="2000" dirty="0" smtClean="0"/>
              <a:t>Multicycle Processing</a:t>
            </a:r>
            <a:endParaRPr lang="en-US" sz="2000" dirty="0"/>
          </a:p>
        </p:txBody>
      </p:sp>
      <p:graphicFrame>
        <p:nvGraphicFramePr>
          <p:cNvPr id="9" name="Table 8"/>
          <p:cNvGraphicFramePr>
            <a:graphicFrameLocks noGrp="1"/>
          </p:cNvGraphicFramePr>
          <p:nvPr>
            <p:extLst>
              <p:ext uri="{D42A27DB-BD31-4B8C-83A1-F6EECF244321}">
                <p14:modId xmlns:p14="http://schemas.microsoft.com/office/powerpoint/2010/main" val="2184503464"/>
              </p:ext>
            </p:extLst>
          </p:nvPr>
        </p:nvGraphicFramePr>
        <p:xfrm>
          <a:off x="408518" y="1670642"/>
          <a:ext cx="11456776" cy="2123440"/>
        </p:xfrm>
        <a:graphic>
          <a:graphicData uri="http://schemas.openxmlformats.org/drawingml/2006/table">
            <a:tbl>
              <a:tblPr firstRow="1" bandRow="1">
                <a:tableStyleId>{9D7B26C5-4107-4FEC-AEDC-1716B250A1EF}</a:tableStyleId>
              </a:tblPr>
              <a:tblGrid>
                <a:gridCol w="1530010">
                  <a:extLst>
                    <a:ext uri="{9D8B030D-6E8A-4147-A177-3AD203B41FA5}">
                      <a16:colId xmlns:a16="http://schemas.microsoft.com/office/drawing/2014/main" val="3937870533"/>
                    </a:ext>
                  </a:extLst>
                </a:gridCol>
                <a:gridCol w="829056">
                  <a:extLst>
                    <a:ext uri="{9D8B030D-6E8A-4147-A177-3AD203B41FA5}">
                      <a16:colId xmlns:a16="http://schemas.microsoft.com/office/drawing/2014/main" val="2145805424"/>
                    </a:ext>
                  </a:extLst>
                </a:gridCol>
                <a:gridCol w="1097280">
                  <a:extLst>
                    <a:ext uri="{9D8B030D-6E8A-4147-A177-3AD203B41FA5}">
                      <a16:colId xmlns:a16="http://schemas.microsoft.com/office/drawing/2014/main" val="29431553"/>
                    </a:ext>
                  </a:extLst>
                </a:gridCol>
                <a:gridCol w="1126362">
                  <a:extLst>
                    <a:ext uri="{9D8B030D-6E8A-4147-A177-3AD203B41FA5}">
                      <a16:colId xmlns:a16="http://schemas.microsoft.com/office/drawing/2014/main" val="3181635042"/>
                    </a:ext>
                  </a:extLst>
                </a:gridCol>
                <a:gridCol w="1145678">
                  <a:extLst>
                    <a:ext uri="{9D8B030D-6E8A-4147-A177-3AD203B41FA5}">
                      <a16:colId xmlns:a16="http://schemas.microsoft.com/office/drawing/2014/main" val="1753376533"/>
                    </a:ext>
                  </a:extLst>
                </a:gridCol>
                <a:gridCol w="1145678">
                  <a:extLst>
                    <a:ext uri="{9D8B030D-6E8A-4147-A177-3AD203B41FA5}">
                      <a16:colId xmlns:a16="http://schemas.microsoft.com/office/drawing/2014/main" val="3525968476"/>
                    </a:ext>
                  </a:extLst>
                </a:gridCol>
                <a:gridCol w="1145678">
                  <a:extLst>
                    <a:ext uri="{9D8B030D-6E8A-4147-A177-3AD203B41FA5}">
                      <a16:colId xmlns:a16="http://schemas.microsoft.com/office/drawing/2014/main" val="1696492195"/>
                    </a:ext>
                  </a:extLst>
                </a:gridCol>
                <a:gridCol w="1145678">
                  <a:extLst>
                    <a:ext uri="{9D8B030D-6E8A-4147-A177-3AD203B41FA5}">
                      <a16:colId xmlns:a16="http://schemas.microsoft.com/office/drawing/2014/main" val="878539887"/>
                    </a:ext>
                  </a:extLst>
                </a:gridCol>
                <a:gridCol w="1145678">
                  <a:extLst>
                    <a:ext uri="{9D8B030D-6E8A-4147-A177-3AD203B41FA5}">
                      <a16:colId xmlns:a16="http://schemas.microsoft.com/office/drawing/2014/main" val="3596526625"/>
                    </a:ext>
                  </a:extLst>
                </a:gridCol>
                <a:gridCol w="1145678">
                  <a:extLst>
                    <a:ext uri="{9D8B030D-6E8A-4147-A177-3AD203B41FA5}">
                      <a16:colId xmlns:a16="http://schemas.microsoft.com/office/drawing/2014/main" val="1446162115"/>
                    </a:ext>
                  </a:extLst>
                </a:gridCol>
              </a:tblGrid>
              <a:tr h="370840">
                <a:tc>
                  <a:txBody>
                    <a:bodyPr/>
                    <a:lstStyle/>
                    <a:p>
                      <a:r>
                        <a:rPr lang="en-US" dirty="0" smtClean="0"/>
                        <a:t>#Cycles</a:t>
                      </a:r>
                    </a:p>
                    <a:p>
                      <a:r>
                        <a:rPr lang="en-US" dirty="0" smtClean="0"/>
                        <a:t>#Instruction</a:t>
                      </a:r>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5</a:t>
                      </a:r>
                      <a:endParaRPr lang="en-US" dirty="0"/>
                    </a:p>
                  </a:txBody>
                  <a:tcPr/>
                </a:tc>
                <a:tc>
                  <a:txBody>
                    <a:bodyPr/>
                    <a:lstStyle/>
                    <a:p>
                      <a:r>
                        <a:rPr lang="en-US" dirty="0" smtClean="0"/>
                        <a:t>6</a:t>
                      </a:r>
                      <a:endParaRPr lang="en-US" dirty="0"/>
                    </a:p>
                  </a:txBody>
                  <a:tcPr/>
                </a:tc>
                <a:tc>
                  <a:txBody>
                    <a:bodyPr/>
                    <a:lstStyle/>
                    <a:p>
                      <a:r>
                        <a:rPr lang="en-US" dirty="0" smtClean="0"/>
                        <a:t>7</a:t>
                      </a:r>
                      <a:endParaRPr lang="en-US" dirty="0"/>
                    </a:p>
                  </a:txBody>
                  <a:tcPr/>
                </a:tc>
                <a:tc>
                  <a:txBody>
                    <a:bodyPr/>
                    <a:lstStyle/>
                    <a:p>
                      <a:r>
                        <a:rPr lang="en-US" dirty="0" smtClean="0"/>
                        <a:t>8</a:t>
                      </a:r>
                      <a:endParaRPr lang="en-US" dirty="0"/>
                    </a:p>
                  </a:txBody>
                  <a:tcPr/>
                </a:tc>
                <a:tc>
                  <a:txBody>
                    <a:bodyPr/>
                    <a:lstStyle/>
                    <a:p>
                      <a:r>
                        <a:rPr lang="en-US" dirty="0" smtClean="0"/>
                        <a:t>9</a:t>
                      </a:r>
                      <a:endParaRPr lang="en-US" dirty="0"/>
                    </a:p>
                  </a:txBody>
                  <a:tcPr/>
                </a:tc>
                <a:extLst>
                  <a:ext uri="{0D108BD9-81ED-4DB2-BD59-A6C34878D82A}">
                    <a16:rowId xmlns:a16="http://schemas.microsoft.com/office/drawing/2014/main" val="175776661"/>
                  </a:ext>
                </a:extLst>
              </a:tr>
              <a:tr h="370840">
                <a:tc>
                  <a:txBody>
                    <a:bodyPr/>
                    <a:lstStyle/>
                    <a:p>
                      <a:r>
                        <a:rPr lang="en-US" dirty="0" smtClean="0"/>
                        <a:t>No.1 (cmp)</a:t>
                      </a:r>
                      <a:endParaRPr lang="en-US" dirty="0"/>
                    </a:p>
                  </a:txBody>
                  <a:tcPr/>
                </a:tc>
                <a:tc>
                  <a:txBody>
                    <a:bodyPr/>
                    <a:lstStyle/>
                    <a:p>
                      <a:r>
                        <a:rPr lang="en-US" dirty="0" smtClean="0"/>
                        <a:t>fetch</a:t>
                      </a:r>
                      <a:endParaRPr lang="en-US" dirty="0"/>
                    </a:p>
                  </a:txBody>
                  <a:tcPr>
                    <a:solidFill>
                      <a:srgbClr val="FF0000">
                        <a:alpha val="20000"/>
                      </a:srgbClr>
                    </a:solidFill>
                  </a:tcPr>
                </a:tc>
                <a:tc>
                  <a:txBody>
                    <a:bodyPr/>
                    <a:lstStyle/>
                    <a:p>
                      <a:r>
                        <a:rPr lang="en-US" dirty="0" smtClean="0"/>
                        <a:t>decode</a:t>
                      </a:r>
                      <a:endParaRPr lang="en-US" dirty="0"/>
                    </a:p>
                  </a:txBody>
                  <a:tcPr/>
                </a:tc>
                <a:tc>
                  <a:txBody>
                    <a:bodyPr/>
                    <a:lstStyle/>
                    <a:p>
                      <a:r>
                        <a:rPr lang="en-US" dirty="0" smtClean="0"/>
                        <a:t>execute</a:t>
                      </a:r>
                      <a:endParaRPr lang="en-US" dirty="0"/>
                    </a:p>
                  </a:txBody>
                  <a:tcPr/>
                </a:tc>
                <a:tc>
                  <a:txBody>
                    <a:bodyPr/>
                    <a:lstStyle/>
                    <a:p>
                      <a:r>
                        <a:rPr lang="en-US" dirty="0" smtClean="0"/>
                        <a:t>MA</a:t>
                      </a:r>
                      <a:endParaRPr lang="en-US" dirty="0"/>
                    </a:p>
                  </a:txBody>
                  <a:tcPr/>
                </a:tc>
                <a:tc>
                  <a:txBody>
                    <a:bodyPr/>
                    <a:lstStyle/>
                    <a:p>
                      <a:r>
                        <a:rPr lang="en-US" dirty="0" smtClean="0"/>
                        <a:t>Rwrite</a:t>
                      </a:r>
                      <a:endParaRPr lang="en-US" dirty="0"/>
                    </a:p>
                  </a:txBody>
                  <a:tcPr>
                    <a:solidFill>
                      <a:srgbClr val="00B050">
                        <a:alpha val="20000"/>
                      </a:srgbClr>
                    </a:solidFill>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90620507"/>
                  </a:ext>
                </a:extLst>
              </a:tr>
              <a:tr h="370840">
                <a:tc>
                  <a:txBody>
                    <a:bodyPr/>
                    <a:lstStyle/>
                    <a:p>
                      <a:r>
                        <a:rPr lang="en-US" dirty="0" smtClean="0"/>
                        <a:t>No.2 (mov)</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fetch</a:t>
                      </a:r>
                      <a:endParaRPr lang="en-US" dirty="0"/>
                    </a:p>
                  </a:txBody>
                  <a:tcPr>
                    <a:solidFill>
                      <a:schemeClr val="accent6">
                        <a:lumMod val="75000"/>
                      </a:schemeClr>
                    </a:solidFill>
                  </a:tcPr>
                </a:tc>
                <a:tc>
                  <a:txBody>
                    <a:bodyPr/>
                    <a:lstStyle/>
                    <a:p>
                      <a:r>
                        <a:rPr lang="en-US" dirty="0" smtClean="0"/>
                        <a:t>decode</a:t>
                      </a:r>
                      <a:endParaRPr lang="en-US" dirty="0"/>
                    </a:p>
                  </a:txBody>
                  <a:tcPr/>
                </a:tc>
                <a:tc>
                  <a:txBody>
                    <a:bodyPr/>
                    <a:lstStyle/>
                    <a:p>
                      <a:r>
                        <a:rPr lang="en-US" dirty="0" smtClean="0"/>
                        <a:t>execute</a:t>
                      </a:r>
                      <a:endParaRPr lang="en-US" dirty="0"/>
                    </a:p>
                  </a:txBody>
                  <a:tcPr/>
                </a:tc>
                <a:tc>
                  <a:txBody>
                    <a:bodyPr/>
                    <a:lstStyle/>
                    <a:p>
                      <a:r>
                        <a:rPr lang="en-US" dirty="0" smtClean="0"/>
                        <a:t>MA</a:t>
                      </a:r>
                      <a:endParaRPr lang="en-US" dirty="0"/>
                    </a:p>
                  </a:txBody>
                  <a:tcPr/>
                </a:tc>
                <a:extLst>
                  <a:ext uri="{0D108BD9-81ED-4DB2-BD59-A6C34878D82A}">
                    <a16:rowId xmlns:a16="http://schemas.microsoft.com/office/drawing/2014/main" val="3695717427"/>
                  </a:ext>
                </a:extLst>
              </a:tr>
              <a:tr h="370840">
                <a:tc>
                  <a:txBody>
                    <a:bodyPr/>
                    <a:lstStyle/>
                    <a:p>
                      <a:r>
                        <a:rPr lang="en-US" dirty="0" smtClean="0"/>
                        <a:t>No.3 (shr)</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74675475"/>
                  </a:ext>
                </a:extLst>
              </a:tr>
              <a:tr h="370840">
                <a:tc>
                  <a:txBody>
                    <a:bodyPr/>
                    <a:lstStyle/>
                    <a:p>
                      <a:r>
                        <a:rPr lang="en-US" dirty="0" smtClean="0"/>
                        <a:t>No.4 (adc)</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74413554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671747147"/>
              </p:ext>
            </p:extLst>
          </p:nvPr>
        </p:nvGraphicFramePr>
        <p:xfrm>
          <a:off x="408518" y="3944835"/>
          <a:ext cx="11456776" cy="2123440"/>
        </p:xfrm>
        <a:graphic>
          <a:graphicData uri="http://schemas.openxmlformats.org/drawingml/2006/table">
            <a:tbl>
              <a:tblPr firstRow="1" bandRow="1">
                <a:tableStyleId>{9D7B26C5-4107-4FEC-AEDC-1716B250A1EF}</a:tableStyleId>
              </a:tblPr>
              <a:tblGrid>
                <a:gridCol w="1530010">
                  <a:extLst>
                    <a:ext uri="{9D8B030D-6E8A-4147-A177-3AD203B41FA5}">
                      <a16:colId xmlns:a16="http://schemas.microsoft.com/office/drawing/2014/main" val="1192496441"/>
                    </a:ext>
                  </a:extLst>
                </a:gridCol>
                <a:gridCol w="902208">
                  <a:extLst>
                    <a:ext uri="{9D8B030D-6E8A-4147-A177-3AD203B41FA5}">
                      <a16:colId xmlns:a16="http://schemas.microsoft.com/office/drawing/2014/main" val="889417644"/>
                    </a:ext>
                  </a:extLst>
                </a:gridCol>
                <a:gridCol w="1024128">
                  <a:extLst>
                    <a:ext uri="{9D8B030D-6E8A-4147-A177-3AD203B41FA5}">
                      <a16:colId xmlns:a16="http://schemas.microsoft.com/office/drawing/2014/main" val="1754595239"/>
                    </a:ext>
                  </a:extLst>
                </a:gridCol>
                <a:gridCol w="1126362">
                  <a:extLst>
                    <a:ext uri="{9D8B030D-6E8A-4147-A177-3AD203B41FA5}">
                      <a16:colId xmlns:a16="http://schemas.microsoft.com/office/drawing/2014/main" val="1885261814"/>
                    </a:ext>
                  </a:extLst>
                </a:gridCol>
                <a:gridCol w="1145678">
                  <a:extLst>
                    <a:ext uri="{9D8B030D-6E8A-4147-A177-3AD203B41FA5}">
                      <a16:colId xmlns:a16="http://schemas.microsoft.com/office/drawing/2014/main" val="4073230393"/>
                    </a:ext>
                  </a:extLst>
                </a:gridCol>
                <a:gridCol w="1145678">
                  <a:extLst>
                    <a:ext uri="{9D8B030D-6E8A-4147-A177-3AD203B41FA5}">
                      <a16:colId xmlns:a16="http://schemas.microsoft.com/office/drawing/2014/main" val="2400408768"/>
                    </a:ext>
                  </a:extLst>
                </a:gridCol>
                <a:gridCol w="1145678">
                  <a:extLst>
                    <a:ext uri="{9D8B030D-6E8A-4147-A177-3AD203B41FA5}">
                      <a16:colId xmlns:a16="http://schemas.microsoft.com/office/drawing/2014/main" val="3496999086"/>
                    </a:ext>
                  </a:extLst>
                </a:gridCol>
                <a:gridCol w="1145678">
                  <a:extLst>
                    <a:ext uri="{9D8B030D-6E8A-4147-A177-3AD203B41FA5}">
                      <a16:colId xmlns:a16="http://schemas.microsoft.com/office/drawing/2014/main" val="794398468"/>
                    </a:ext>
                  </a:extLst>
                </a:gridCol>
                <a:gridCol w="679534">
                  <a:extLst>
                    <a:ext uri="{9D8B030D-6E8A-4147-A177-3AD203B41FA5}">
                      <a16:colId xmlns:a16="http://schemas.microsoft.com/office/drawing/2014/main" val="1120745510"/>
                    </a:ext>
                  </a:extLst>
                </a:gridCol>
                <a:gridCol w="1611822">
                  <a:extLst>
                    <a:ext uri="{9D8B030D-6E8A-4147-A177-3AD203B41FA5}">
                      <a16:colId xmlns:a16="http://schemas.microsoft.com/office/drawing/2014/main" val="3476101832"/>
                    </a:ext>
                  </a:extLst>
                </a:gridCol>
              </a:tblGrid>
              <a:tr h="370840">
                <a:tc>
                  <a:txBody>
                    <a:bodyPr/>
                    <a:lstStyle/>
                    <a:p>
                      <a:r>
                        <a:rPr lang="en-US" dirty="0" smtClean="0"/>
                        <a:t>#Cycles</a:t>
                      </a:r>
                    </a:p>
                    <a:p>
                      <a:r>
                        <a:rPr lang="en-US" dirty="0" smtClean="0"/>
                        <a:t>#Instruction</a:t>
                      </a:r>
                    </a:p>
                  </a:txBody>
                  <a:tcPr/>
                </a:tc>
                <a:tc>
                  <a:txBody>
                    <a:bodyPr/>
                    <a:lstStyle/>
                    <a:p>
                      <a:r>
                        <a:rPr lang="en-US" dirty="0" smtClean="0"/>
                        <a:t>10</a:t>
                      </a:r>
                      <a:endParaRPr lang="en-US" dirty="0"/>
                    </a:p>
                  </a:txBody>
                  <a:tcPr/>
                </a:tc>
                <a:tc>
                  <a:txBody>
                    <a:bodyPr/>
                    <a:lstStyle/>
                    <a:p>
                      <a:r>
                        <a:rPr lang="en-US" dirty="0" smtClean="0"/>
                        <a:t>11</a:t>
                      </a:r>
                      <a:endParaRPr lang="en-US" dirty="0"/>
                    </a:p>
                  </a:txBody>
                  <a:tcPr/>
                </a:tc>
                <a:tc>
                  <a:txBody>
                    <a:bodyPr/>
                    <a:lstStyle/>
                    <a:p>
                      <a:r>
                        <a:rPr lang="en-US" dirty="0" smtClean="0"/>
                        <a:t>12</a:t>
                      </a:r>
                      <a:endParaRPr lang="en-US" dirty="0"/>
                    </a:p>
                  </a:txBody>
                  <a:tcPr/>
                </a:tc>
                <a:tc>
                  <a:txBody>
                    <a:bodyPr/>
                    <a:lstStyle/>
                    <a:p>
                      <a:r>
                        <a:rPr lang="en-US" dirty="0" smtClean="0"/>
                        <a:t>13</a:t>
                      </a:r>
                      <a:endParaRPr lang="en-US" dirty="0"/>
                    </a:p>
                  </a:txBody>
                  <a:tcPr/>
                </a:tc>
                <a:tc>
                  <a:txBody>
                    <a:bodyPr/>
                    <a:lstStyle/>
                    <a:p>
                      <a:r>
                        <a:rPr lang="en-US" dirty="0" smtClean="0"/>
                        <a:t>14</a:t>
                      </a:r>
                      <a:endParaRPr lang="en-US" dirty="0"/>
                    </a:p>
                  </a:txBody>
                  <a:tcPr/>
                </a:tc>
                <a:tc>
                  <a:txBody>
                    <a:bodyPr/>
                    <a:lstStyle/>
                    <a:p>
                      <a:r>
                        <a:rPr lang="en-US" dirty="0" smtClean="0"/>
                        <a:t>15</a:t>
                      </a:r>
                      <a:endParaRPr lang="en-US" dirty="0"/>
                    </a:p>
                  </a:txBody>
                  <a:tcPr/>
                </a:tc>
                <a:tc>
                  <a:txBody>
                    <a:bodyPr/>
                    <a:lstStyle/>
                    <a:p>
                      <a:r>
                        <a:rPr lang="en-US" dirty="0" smtClean="0"/>
                        <a:t>16</a:t>
                      </a:r>
                      <a:endParaRPr lang="en-US" dirty="0"/>
                    </a:p>
                  </a:txBody>
                  <a:tcPr/>
                </a:tc>
                <a:tc>
                  <a:txBody>
                    <a:bodyPr/>
                    <a:lstStyle/>
                    <a:p>
                      <a:r>
                        <a:rPr lang="en-US" dirty="0" smtClean="0"/>
                        <a:t>…</a:t>
                      </a:r>
                      <a:endParaRPr lang="en-US" dirty="0"/>
                    </a:p>
                  </a:txBody>
                  <a:tcPr/>
                </a:tc>
                <a:tc>
                  <a:txBody>
                    <a:bodyPr/>
                    <a:lstStyle/>
                    <a:p>
                      <a:r>
                        <a:rPr lang="en-US" dirty="0" smtClean="0"/>
                        <a:t>20</a:t>
                      </a:r>
                      <a:endParaRPr lang="en-US" dirty="0"/>
                    </a:p>
                  </a:txBody>
                  <a:tcPr/>
                </a:tc>
                <a:extLst>
                  <a:ext uri="{0D108BD9-81ED-4DB2-BD59-A6C34878D82A}">
                    <a16:rowId xmlns:a16="http://schemas.microsoft.com/office/drawing/2014/main" val="3717693570"/>
                  </a:ext>
                </a:extLst>
              </a:tr>
              <a:tr h="370840">
                <a:tc>
                  <a:txBody>
                    <a:bodyPr/>
                    <a:lstStyle/>
                    <a:p>
                      <a:r>
                        <a:rPr lang="en-US" dirty="0" smtClean="0"/>
                        <a:t>No.1 (cmp)</a:t>
                      </a:r>
                      <a:endParaRPr lang="en-US" dirty="0"/>
                    </a:p>
                  </a:txBody>
                  <a:tcPr/>
                </a:tc>
                <a:tc>
                  <a:txBody>
                    <a:bodyPr/>
                    <a:lstStyle/>
                    <a:p>
                      <a:endParaRPr lang="en-US" dirty="0"/>
                    </a:p>
                  </a:txBody>
                  <a:tcPr>
                    <a:no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noFill/>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8321045"/>
                  </a:ext>
                </a:extLst>
              </a:tr>
              <a:tr h="370840">
                <a:tc>
                  <a:txBody>
                    <a:bodyPr/>
                    <a:lstStyle/>
                    <a:p>
                      <a:r>
                        <a:rPr lang="en-US" dirty="0" smtClean="0"/>
                        <a:t>No.2 (mov)</a:t>
                      </a:r>
                      <a:endParaRPr lang="en-US" dirty="0"/>
                    </a:p>
                  </a:txBody>
                  <a:tcPr/>
                </a:tc>
                <a:tc>
                  <a:txBody>
                    <a:bodyPr/>
                    <a:lstStyle/>
                    <a:p>
                      <a:r>
                        <a:rPr lang="en-US" dirty="0" smtClean="0"/>
                        <a:t>Rwrite</a:t>
                      </a:r>
                      <a:endParaRPr lang="en-US" dirty="0"/>
                    </a:p>
                  </a:txBody>
                  <a:tcPr>
                    <a:solidFill>
                      <a:schemeClr val="accent4">
                        <a:lumMod val="75000"/>
                      </a:schemeClr>
                    </a:solidFill>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noFill/>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44691396"/>
                  </a:ext>
                </a:extLst>
              </a:tr>
              <a:tr h="370840">
                <a:tc>
                  <a:txBody>
                    <a:bodyPr/>
                    <a:lstStyle/>
                    <a:p>
                      <a:r>
                        <a:rPr lang="en-US" dirty="0" smtClean="0"/>
                        <a:t>No.3 (shr)</a:t>
                      </a:r>
                      <a:endParaRPr lang="en-US" dirty="0"/>
                    </a:p>
                  </a:txBody>
                  <a:tcPr/>
                </a:tc>
                <a:tc>
                  <a:txBody>
                    <a:bodyPr/>
                    <a:lstStyle/>
                    <a:p>
                      <a:endParaRPr lang="en-US"/>
                    </a:p>
                  </a:txBody>
                  <a:tcPr/>
                </a:tc>
                <a:tc>
                  <a:txBody>
                    <a:bodyPr/>
                    <a:lstStyle/>
                    <a:p>
                      <a:r>
                        <a:rPr lang="en-US" dirty="0" smtClean="0"/>
                        <a:t>fetch</a:t>
                      </a:r>
                      <a:endParaRPr lang="en-US" dirty="0"/>
                    </a:p>
                  </a:txBody>
                  <a:tcPr>
                    <a:solidFill>
                      <a:srgbClr val="FF0000">
                        <a:alpha val="20000"/>
                      </a:srgbClr>
                    </a:solidFill>
                  </a:tcPr>
                </a:tc>
                <a:tc>
                  <a:txBody>
                    <a:bodyPr/>
                    <a:lstStyle/>
                    <a:p>
                      <a:r>
                        <a:rPr lang="en-US" dirty="0" smtClean="0"/>
                        <a:t>decode</a:t>
                      </a:r>
                      <a:endParaRPr lang="en-US" dirty="0"/>
                    </a:p>
                  </a:txBody>
                  <a:tcPr/>
                </a:tc>
                <a:tc>
                  <a:txBody>
                    <a:bodyPr/>
                    <a:lstStyle/>
                    <a:p>
                      <a:r>
                        <a:rPr lang="en-US" dirty="0" smtClean="0"/>
                        <a:t>execute</a:t>
                      </a:r>
                      <a:endParaRPr lang="en-US" dirty="0"/>
                    </a:p>
                  </a:txBody>
                  <a:tcPr/>
                </a:tc>
                <a:tc>
                  <a:txBody>
                    <a:bodyPr/>
                    <a:lstStyle/>
                    <a:p>
                      <a:r>
                        <a:rPr lang="en-US" dirty="0" smtClean="0"/>
                        <a:t>MA</a:t>
                      </a:r>
                      <a:endParaRPr lang="en-US" dirty="0"/>
                    </a:p>
                  </a:txBody>
                  <a:tcPr/>
                </a:tc>
                <a:tc>
                  <a:txBody>
                    <a:bodyPr/>
                    <a:lstStyle/>
                    <a:p>
                      <a:r>
                        <a:rPr lang="en-US" dirty="0" smtClean="0"/>
                        <a:t>Rwrite</a:t>
                      </a:r>
                      <a:endParaRPr lang="en-US" dirty="0"/>
                    </a:p>
                  </a:txBody>
                  <a:tcPr>
                    <a:solidFill>
                      <a:srgbClr val="00B050">
                        <a:alpha val="20000"/>
                      </a:srgbClr>
                    </a:solidFill>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78328011"/>
                  </a:ext>
                </a:extLst>
              </a:tr>
              <a:tr h="370840">
                <a:tc>
                  <a:txBody>
                    <a:bodyPr/>
                    <a:lstStyle/>
                    <a:p>
                      <a:r>
                        <a:rPr lang="en-US" dirty="0" smtClean="0"/>
                        <a:t>No.4 (adc)</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fetch</a:t>
                      </a:r>
                      <a:endParaRPr lang="en-US" dirty="0"/>
                    </a:p>
                  </a:txBody>
                  <a:tcPr>
                    <a:solidFill>
                      <a:schemeClr val="accent6">
                        <a:lumMod val="50000"/>
                      </a:schemeClr>
                    </a:solidFill>
                  </a:tcPr>
                </a:tc>
                <a:tc>
                  <a:txBody>
                    <a:bodyPr/>
                    <a:lstStyle/>
                    <a:p>
                      <a:endParaRPr lang="en-US"/>
                    </a:p>
                  </a:txBody>
                  <a:tcPr/>
                </a:tc>
                <a:tc>
                  <a:txBody>
                    <a:bodyPr/>
                    <a:lstStyle/>
                    <a:p>
                      <a:r>
                        <a:rPr lang="en-US" dirty="0" smtClean="0"/>
                        <a:t>Rwrite</a:t>
                      </a:r>
                      <a:endParaRPr lang="en-US" dirty="0"/>
                    </a:p>
                  </a:txBody>
                  <a:tcPr>
                    <a:solidFill>
                      <a:schemeClr val="accent4">
                        <a:lumMod val="50000"/>
                      </a:schemeClr>
                    </a:solidFill>
                  </a:tcPr>
                </a:tc>
                <a:extLst>
                  <a:ext uri="{0D108BD9-81ED-4DB2-BD59-A6C34878D82A}">
                    <a16:rowId xmlns:a16="http://schemas.microsoft.com/office/drawing/2014/main" val="772927171"/>
                  </a:ext>
                </a:extLst>
              </a:tr>
            </a:tbl>
          </a:graphicData>
        </a:graphic>
      </p:graphicFrame>
    </p:spTree>
    <p:extLst>
      <p:ext uri="{BB962C8B-B14F-4D97-AF65-F5344CB8AC3E}">
        <p14:creationId xmlns:p14="http://schemas.microsoft.com/office/powerpoint/2010/main" val="224543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5" presetClass="entr" presetSubtype="1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heckerboard(across)">
                                      <p:cBhvr>
                                        <p:cTn id="19" dur="500"/>
                                        <p:tgtEl>
                                          <p:spTgt spid="9"/>
                                        </p:tgtEl>
                                      </p:cBhvr>
                                    </p:animEffect>
                                  </p:childTnLst>
                                </p:cTn>
                              </p:par>
                            </p:childTnLst>
                          </p:cTn>
                        </p:par>
                        <p:par>
                          <p:cTn id="20" fill="hold">
                            <p:stCondLst>
                              <p:cond delay="1000"/>
                            </p:stCondLst>
                            <p:childTnLst>
                              <p:par>
                                <p:cTn id="21" presetID="5" presetClass="entr" presetSubtype="1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checkerboard(across)">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05903" y="0"/>
            <a:ext cx="1253067" cy="815009"/>
          </a:xfrm>
          <a:prstGeom prst="rect">
            <a:avLst/>
          </a:prstGeom>
        </p:spPr>
      </p:pic>
      <p:sp>
        <p:nvSpPr>
          <p:cNvPr id="5" name="TextBox 4"/>
          <p:cNvSpPr txBox="1"/>
          <p:nvPr/>
        </p:nvSpPr>
        <p:spPr>
          <a:xfrm>
            <a:off x="1572768" y="145894"/>
            <a:ext cx="3145413" cy="523220"/>
          </a:xfrm>
          <a:prstGeom prst="rect">
            <a:avLst/>
          </a:prstGeom>
          <a:noFill/>
        </p:spPr>
        <p:txBody>
          <a:bodyPr wrap="none" rtlCol="0">
            <a:spAutoFit/>
          </a:bodyPr>
          <a:lstStyle/>
          <a:p>
            <a:r>
              <a:rPr lang="en-US" sz="2800" dirty="0" smtClean="0"/>
              <a:t>Pipeline Example</a:t>
            </a:r>
            <a:endParaRPr lang="en-US" sz="2800" dirty="0"/>
          </a:p>
        </p:txBody>
      </p:sp>
      <p:graphicFrame>
        <p:nvGraphicFramePr>
          <p:cNvPr id="6" name="Table 5"/>
          <p:cNvGraphicFramePr>
            <a:graphicFrameLocks noGrp="1"/>
          </p:cNvGraphicFramePr>
          <p:nvPr>
            <p:extLst>
              <p:ext uri="{D42A27DB-BD31-4B8C-83A1-F6EECF244321}">
                <p14:modId xmlns:p14="http://schemas.microsoft.com/office/powerpoint/2010/main" val="1835432542"/>
              </p:ext>
            </p:extLst>
          </p:nvPr>
        </p:nvGraphicFramePr>
        <p:xfrm>
          <a:off x="312928" y="1743794"/>
          <a:ext cx="10460736" cy="2123440"/>
        </p:xfrm>
        <a:graphic>
          <a:graphicData uri="http://schemas.openxmlformats.org/drawingml/2006/table">
            <a:tbl>
              <a:tblPr firstRow="1" bandRow="1">
                <a:tableStyleId>{9D7B26C5-4107-4FEC-AEDC-1716B250A1EF}</a:tableStyleId>
              </a:tblPr>
              <a:tblGrid>
                <a:gridCol w="1515872">
                  <a:extLst>
                    <a:ext uri="{9D8B030D-6E8A-4147-A177-3AD203B41FA5}">
                      <a16:colId xmlns:a16="http://schemas.microsoft.com/office/drawing/2014/main" val="665601390"/>
                    </a:ext>
                  </a:extLst>
                </a:gridCol>
                <a:gridCol w="1048512">
                  <a:extLst>
                    <a:ext uri="{9D8B030D-6E8A-4147-A177-3AD203B41FA5}">
                      <a16:colId xmlns:a16="http://schemas.microsoft.com/office/drawing/2014/main" val="1119678268"/>
                    </a:ext>
                  </a:extLst>
                </a:gridCol>
                <a:gridCol w="1121664">
                  <a:extLst>
                    <a:ext uri="{9D8B030D-6E8A-4147-A177-3AD203B41FA5}">
                      <a16:colId xmlns:a16="http://schemas.microsoft.com/office/drawing/2014/main" val="3477696694"/>
                    </a:ext>
                  </a:extLst>
                </a:gridCol>
                <a:gridCol w="1243584">
                  <a:extLst>
                    <a:ext uri="{9D8B030D-6E8A-4147-A177-3AD203B41FA5}">
                      <a16:colId xmlns:a16="http://schemas.microsoft.com/office/drawing/2014/main" val="3307683268"/>
                    </a:ext>
                  </a:extLst>
                </a:gridCol>
                <a:gridCol w="1121664">
                  <a:extLst>
                    <a:ext uri="{9D8B030D-6E8A-4147-A177-3AD203B41FA5}">
                      <a16:colId xmlns:a16="http://schemas.microsoft.com/office/drawing/2014/main" val="2850739432"/>
                    </a:ext>
                  </a:extLst>
                </a:gridCol>
                <a:gridCol w="1146048">
                  <a:extLst>
                    <a:ext uri="{9D8B030D-6E8A-4147-A177-3AD203B41FA5}">
                      <a16:colId xmlns:a16="http://schemas.microsoft.com/office/drawing/2014/main" val="1782127209"/>
                    </a:ext>
                  </a:extLst>
                </a:gridCol>
                <a:gridCol w="1243584">
                  <a:extLst>
                    <a:ext uri="{9D8B030D-6E8A-4147-A177-3AD203B41FA5}">
                      <a16:colId xmlns:a16="http://schemas.microsoft.com/office/drawing/2014/main" val="3929892724"/>
                    </a:ext>
                  </a:extLst>
                </a:gridCol>
                <a:gridCol w="857504">
                  <a:extLst>
                    <a:ext uri="{9D8B030D-6E8A-4147-A177-3AD203B41FA5}">
                      <a16:colId xmlns:a16="http://schemas.microsoft.com/office/drawing/2014/main" val="743223535"/>
                    </a:ext>
                  </a:extLst>
                </a:gridCol>
                <a:gridCol w="1162304">
                  <a:extLst>
                    <a:ext uri="{9D8B030D-6E8A-4147-A177-3AD203B41FA5}">
                      <a16:colId xmlns:a16="http://schemas.microsoft.com/office/drawing/2014/main" val="722462856"/>
                    </a:ext>
                  </a:extLst>
                </a:gridCol>
              </a:tblGrid>
              <a:tr h="370840">
                <a:tc>
                  <a:txBody>
                    <a:bodyPr/>
                    <a:lstStyle/>
                    <a:p>
                      <a:r>
                        <a:rPr lang="en-US" dirty="0" smtClean="0"/>
                        <a:t>#Cycles</a:t>
                      </a:r>
                    </a:p>
                    <a:p>
                      <a:r>
                        <a:rPr lang="en-US" dirty="0" smtClean="0"/>
                        <a:t>#Instruction</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5</a:t>
                      </a:r>
                      <a:endParaRPr lang="en-US" dirty="0"/>
                    </a:p>
                  </a:txBody>
                  <a:tcPr/>
                </a:tc>
                <a:tc>
                  <a:txBody>
                    <a:bodyPr/>
                    <a:lstStyle/>
                    <a:p>
                      <a:r>
                        <a:rPr lang="en-US" dirty="0" smtClean="0"/>
                        <a:t>6</a:t>
                      </a:r>
                      <a:endParaRPr lang="en-US" dirty="0"/>
                    </a:p>
                  </a:txBody>
                  <a:tcPr/>
                </a:tc>
                <a:tc>
                  <a:txBody>
                    <a:bodyPr/>
                    <a:lstStyle/>
                    <a:p>
                      <a:r>
                        <a:rPr lang="en-US" dirty="0" smtClean="0"/>
                        <a:t>7</a:t>
                      </a:r>
                      <a:endParaRPr lang="en-US" dirty="0"/>
                    </a:p>
                  </a:txBody>
                  <a:tcPr/>
                </a:tc>
                <a:tc>
                  <a:txBody>
                    <a:bodyPr/>
                    <a:lstStyle/>
                    <a:p>
                      <a:r>
                        <a:rPr lang="en-US" dirty="0" smtClean="0"/>
                        <a:t>8</a:t>
                      </a:r>
                      <a:endParaRPr lang="en-US" dirty="0"/>
                    </a:p>
                  </a:txBody>
                  <a:tcPr/>
                </a:tc>
                <a:extLst>
                  <a:ext uri="{0D108BD9-81ED-4DB2-BD59-A6C34878D82A}">
                    <a16:rowId xmlns:a16="http://schemas.microsoft.com/office/drawing/2014/main" val="2979549363"/>
                  </a:ext>
                </a:extLst>
              </a:tr>
              <a:tr h="370840">
                <a:tc>
                  <a:txBody>
                    <a:bodyPr/>
                    <a:lstStyle/>
                    <a:p>
                      <a:r>
                        <a:rPr lang="en-US" dirty="0" smtClean="0"/>
                        <a:t>No.1</a:t>
                      </a:r>
                      <a:r>
                        <a:rPr lang="en-US" baseline="0" dirty="0" smtClean="0"/>
                        <a:t> (cmp)</a:t>
                      </a:r>
                      <a:endParaRPr lang="en-US" dirty="0"/>
                    </a:p>
                  </a:txBody>
                  <a:tcPr/>
                </a:tc>
                <a:tc>
                  <a:txBody>
                    <a:bodyPr/>
                    <a:lstStyle/>
                    <a:p>
                      <a:r>
                        <a:rPr lang="en-US" dirty="0" smtClean="0"/>
                        <a:t>fetch</a:t>
                      </a:r>
                      <a:endParaRPr lang="en-US" dirty="0"/>
                    </a:p>
                  </a:txBody>
                  <a:tcPr>
                    <a:solidFill>
                      <a:schemeClr val="accent6">
                        <a:alpha val="20000"/>
                      </a:schemeClr>
                    </a:solidFill>
                  </a:tcPr>
                </a:tc>
                <a:tc>
                  <a:txBody>
                    <a:bodyPr/>
                    <a:lstStyle/>
                    <a:p>
                      <a:r>
                        <a:rPr lang="en-US" dirty="0" smtClean="0"/>
                        <a:t>decode</a:t>
                      </a:r>
                      <a:endParaRPr lang="en-US" dirty="0"/>
                    </a:p>
                  </a:txBody>
                  <a:tcPr/>
                </a:tc>
                <a:tc>
                  <a:txBody>
                    <a:bodyPr/>
                    <a:lstStyle/>
                    <a:p>
                      <a:r>
                        <a:rPr lang="en-US" dirty="0" smtClean="0"/>
                        <a:t>execute</a:t>
                      </a:r>
                      <a:endParaRPr lang="en-US" dirty="0"/>
                    </a:p>
                  </a:txBody>
                  <a:tcPr/>
                </a:tc>
                <a:tc>
                  <a:txBody>
                    <a:bodyPr/>
                    <a:lstStyle/>
                    <a:p>
                      <a:r>
                        <a:rPr lang="en-US" dirty="0" smtClean="0"/>
                        <a:t>MA</a:t>
                      </a:r>
                      <a:endParaRPr lang="en-US" dirty="0"/>
                    </a:p>
                  </a:txBody>
                  <a:tcPr/>
                </a:tc>
                <a:tc>
                  <a:txBody>
                    <a:bodyPr/>
                    <a:lstStyle/>
                    <a:p>
                      <a:r>
                        <a:rPr lang="en-US" dirty="0" smtClean="0"/>
                        <a:t>Rwrite</a:t>
                      </a:r>
                      <a:endParaRPr lang="en-US" dirty="0"/>
                    </a:p>
                  </a:txBody>
                  <a:tcPr>
                    <a:solidFill>
                      <a:schemeClr val="accent4">
                        <a:alpha val="20000"/>
                      </a:schemeClr>
                    </a:solidFill>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078175"/>
                  </a:ext>
                </a:extLst>
              </a:tr>
              <a:tr h="370840">
                <a:tc>
                  <a:txBody>
                    <a:bodyPr/>
                    <a:lstStyle/>
                    <a:p>
                      <a:r>
                        <a:rPr lang="en-US" dirty="0" smtClean="0"/>
                        <a:t>No.2 (mov)</a:t>
                      </a:r>
                      <a:endParaRPr lang="en-US" dirty="0"/>
                    </a:p>
                  </a:txBody>
                  <a:tcPr/>
                </a:tc>
                <a:tc>
                  <a:txBody>
                    <a:bodyPr/>
                    <a:lstStyle/>
                    <a:p>
                      <a:endParaRPr lang="en-US"/>
                    </a:p>
                  </a:txBody>
                  <a:tcPr/>
                </a:tc>
                <a:tc>
                  <a:txBody>
                    <a:bodyPr/>
                    <a:lstStyle/>
                    <a:p>
                      <a:r>
                        <a:rPr lang="en-US" dirty="0" smtClean="0"/>
                        <a:t>fetch</a:t>
                      </a:r>
                      <a:endParaRPr lang="en-US" dirty="0"/>
                    </a:p>
                  </a:txBody>
                  <a:tcPr>
                    <a:solidFill>
                      <a:schemeClr val="accent6">
                        <a:lumMod val="50000"/>
                      </a:schemeClr>
                    </a:solidFill>
                  </a:tcPr>
                </a:tc>
                <a:tc>
                  <a:txBody>
                    <a:bodyPr/>
                    <a:lstStyle/>
                    <a:p>
                      <a:r>
                        <a:rPr lang="en-US" dirty="0" smtClean="0"/>
                        <a:t>decode</a:t>
                      </a:r>
                      <a:endParaRPr lang="en-US" dirty="0"/>
                    </a:p>
                  </a:txBody>
                  <a:tcPr/>
                </a:tc>
                <a:tc>
                  <a:txBody>
                    <a:bodyPr/>
                    <a:lstStyle/>
                    <a:p>
                      <a:r>
                        <a:rPr lang="en-US" dirty="0" smtClean="0"/>
                        <a:t>execute</a:t>
                      </a:r>
                      <a:endParaRPr lang="en-US" dirty="0"/>
                    </a:p>
                  </a:txBody>
                  <a:tcPr/>
                </a:tc>
                <a:tc>
                  <a:txBody>
                    <a:bodyPr/>
                    <a:lstStyle/>
                    <a:p>
                      <a:r>
                        <a:rPr lang="en-US" dirty="0" smtClean="0"/>
                        <a:t>MA</a:t>
                      </a:r>
                      <a:endParaRPr lang="en-US" dirty="0"/>
                    </a:p>
                  </a:txBody>
                  <a:tcPr/>
                </a:tc>
                <a:tc>
                  <a:txBody>
                    <a:bodyPr/>
                    <a:lstStyle/>
                    <a:p>
                      <a:r>
                        <a:rPr lang="en-US" dirty="0" smtClean="0"/>
                        <a:t>Rwrite</a:t>
                      </a:r>
                      <a:endParaRPr lang="en-US" dirty="0"/>
                    </a:p>
                  </a:txBody>
                  <a:tcPr>
                    <a:solidFill>
                      <a:schemeClr val="accent4">
                        <a:lumMod val="50000"/>
                      </a:schemeClr>
                    </a:solidFill>
                  </a:tcPr>
                </a:tc>
                <a:tc>
                  <a:txBody>
                    <a:bodyPr/>
                    <a:lstStyle/>
                    <a:p>
                      <a:endParaRPr lang="en-US"/>
                    </a:p>
                  </a:txBody>
                  <a:tcPr/>
                </a:tc>
                <a:tc>
                  <a:txBody>
                    <a:bodyPr/>
                    <a:lstStyle/>
                    <a:p>
                      <a:endParaRPr lang="en-US"/>
                    </a:p>
                  </a:txBody>
                  <a:tcPr/>
                </a:tc>
                <a:extLst>
                  <a:ext uri="{0D108BD9-81ED-4DB2-BD59-A6C34878D82A}">
                    <a16:rowId xmlns:a16="http://schemas.microsoft.com/office/drawing/2014/main" val="2248881278"/>
                  </a:ext>
                </a:extLst>
              </a:tr>
              <a:tr h="370840">
                <a:tc>
                  <a:txBody>
                    <a:bodyPr/>
                    <a:lstStyle/>
                    <a:p>
                      <a:r>
                        <a:rPr lang="en-US" dirty="0" smtClean="0"/>
                        <a:t>No.3 (shr)</a:t>
                      </a:r>
                      <a:endParaRPr lang="en-US" dirty="0"/>
                    </a:p>
                  </a:txBody>
                  <a:tcPr/>
                </a:tc>
                <a:tc>
                  <a:txBody>
                    <a:bodyPr/>
                    <a:lstStyle/>
                    <a:p>
                      <a:endParaRPr lang="en-US"/>
                    </a:p>
                  </a:txBody>
                  <a:tcPr/>
                </a:tc>
                <a:tc>
                  <a:txBody>
                    <a:bodyPr/>
                    <a:lstStyle/>
                    <a:p>
                      <a:endParaRPr lang="en-US"/>
                    </a:p>
                  </a:txBody>
                  <a:tcPr/>
                </a:tc>
                <a:tc>
                  <a:txBody>
                    <a:bodyPr/>
                    <a:lstStyle/>
                    <a:p>
                      <a:r>
                        <a:rPr lang="en-US" dirty="0" smtClean="0"/>
                        <a:t>fetch</a:t>
                      </a:r>
                      <a:endParaRPr lang="en-US" dirty="0"/>
                    </a:p>
                  </a:txBody>
                  <a:tcPr>
                    <a:solidFill>
                      <a:schemeClr val="accent6">
                        <a:alpha val="20000"/>
                      </a:schemeClr>
                    </a:solidFill>
                  </a:tcPr>
                </a:tc>
                <a:tc>
                  <a:txBody>
                    <a:bodyPr/>
                    <a:lstStyle/>
                    <a:p>
                      <a:r>
                        <a:rPr lang="en-US" dirty="0" smtClean="0"/>
                        <a:t>decode</a:t>
                      </a:r>
                      <a:endParaRPr lang="en-US" dirty="0"/>
                    </a:p>
                  </a:txBody>
                  <a:tcPr/>
                </a:tc>
                <a:tc>
                  <a:txBody>
                    <a:bodyPr/>
                    <a:lstStyle/>
                    <a:p>
                      <a:r>
                        <a:rPr lang="en-US" dirty="0" smtClean="0"/>
                        <a:t>execute</a:t>
                      </a:r>
                      <a:endParaRPr lang="en-US" dirty="0"/>
                    </a:p>
                  </a:txBody>
                  <a:tcPr/>
                </a:tc>
                <a:tc>
                  <a:txBody>
                    <a:bodyPr/>
                    <a:lstStyle/>
                    <a:p>
                      <a:r>
                        <a:rPr lang="en-US" dirty="0" smtClean="0"/>
                        <a:t>MA</a:t>
                      </a:r>
                      <a:endParaRPr lang="en-US" dirty="0"/>
                    </a:p>
                  </a:txBody>
                  <a:tcPr/>
                </a:tc>
                <a:tc>
                  <a:txBody>
                    <a:bodyPr/>
                    <a:lstStyle/>
                    <a:p>
                      <a:r>
                        <a:rPr lang="en-US" dirty="0" smtClean="0"/>
                        <a:t>Rwrite</a:t>
                      </a:r>
                      <a:endParaRPr lang="en-US" dirty="0"/>
                    </a:p>
                  </a:txBody>
                  <a:tcPr>
                    <a:solidFill>
                      <a:schemeClr val="accent4">
                        <a:alpha val="20000"/>
                      </a:schemeClr>
                    </a:solidFill>
                  </a:tcPr>
                </a:tc>
                <a:tc>
                  <a:txBody>
                    <a:bodyPr/>
                    <a:lstStyle/>
                    <a:p>
                      <a:endParaRPr lang="en-US"/>
                    </a:p>
                  </a:txBody>
                  <a:tcPr/>
                </a:tc>
                <a:extLst>
                  <a:ext uri="{0D108BD9-81ED-4DB2-BD59-A6C34878D82A}">
                    <a16:rowId xmlns:a16="http://schemas.microsoft.com/office/drawing/2014/main" val="4281182497"/>
                  </a:ext>
                </a:extLst>
              </a:tr>
              <a:tr h="370840">
                <a:tc>
                  <a:txBody>
                    <a:bodyPr/>
                    <a:lstStyle/>
                    <a:p>
                      <a:r>
                        <a:rPr lang="en-US" dirty="0" smtClean="0"/>
                        <a:t>No.</a:t>
                      </a:r>
                      <a:r>
                        <a:rPr lang="en-US" baseline="0" dirty="0" smtClean="0"/>
                        <a:t>4 (adc)</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fetch</a:t>
                      </a:r>
                      <a:endParaRPr lang="en-US" dirty="0"/>
                    </a:p>
                  </a:txBody>
                  <a:tcPr>
                    <a:solidFill>
                      <a:schemeClr val="accent6">
                        <a:lumMod val="50000"/>
                      </a:schemeClr>
                    </a:solidFill>
                  </a:tcPr>
                </a:tc>
                <a:tc>
                  <a:txBody>
                    <a:bodyPr/>
                    <a:lstStyle/>
                    <a:p>
                      <a:r>
                        <a:rPr lang="en-US" dirty="0" smtClean="0"/>
                        <a:t>decode</a:t>
                      </a:r>
                      <a:endParaRPr lang="en-US" dirty="0"/>
                    </a:p>
                  </a:txBody>
                  <a:tcPr>
                    <a:noFill/>
                  </a:tcPr>
                </a:tc>
                <a:tc>
                  <a:txBody>
                    <a:bodyPr/>
                    <a:lstStyle/>
                    <a:p>
                      <a:r>
                        <a:rPr lang="en-US" dirty="0" smtClean="0"/>
                        <a:t>execute</a:t>
                      </a:r>
                      <a:endParaRPr lang="en-US" dirty="0"/>
                    </a:p>
                  </a:txBody>
                  <a:tcPr/>
                </a:tc>
                <a:tc>
                  <a:txBody>
                    <a:bodyPr/>
                    <a:lstStyle/>
                    <a:p>
                      <a:r>
                        <a:rPr lang="en-US" dirty="0" smtClean="0"/>
                        <a:t>MA</a:t>
                      </a:r>
                      <a:endParaRPr lang="en-US" dirty="0"/>
                    </a:p>
                  </a:txBody>
                  <a:tcPr/>
                </a:tc>
                <a:tc>
                  <a:txBody>
                    <a:bodyPr/>
                    <a:lstStyle/>
                    <a:p>
                      <a:r>
                        <a:rPr lang="en-US" dirty="0" smtClean="0"/>
                        <a:t>Rwrite</a:t>
                      </a:r>
                      <a:endParaRPr lang="en-US" dirty="0"/>
                    </a:p>
                  </a:txBody>
                  <a:tcPr>
                    <a:solidFill>
                      <a:schemeClr val="accent4">
                        <a:lumMod val="50000"/>
                      </a:schemeClr>
                    </a:solidFill>
                  </a:tcPr>
                </a:tc>
                <a:extLst>
                  <a:ext uri="{0D108BD9-81ED-4DB2-BD59-A6C34878D82A}">
                    <a16:rowId xmlns:a16="http://schemas.microsoft.com/office/drawing/2014/main" val="1432533996"/>
                  </a:ext>
                </a:extLst>
              </a:tr>
            </a:tbl>
          </a:graphicData>
        </a:graphic>
      </p:graphicFrame>
      <p:sp>
        <p:nvSpPr>
          <p:cNvPr id="7" name="TextBox 6"/>
          <p:cNvSpPr txBox="1"/>
          <p:nvPr/>
        </p:nvSpPr>
        <p:spPr>
          <a:xfrm>
            <a:off x="205903" y="944844"/>
            <a:ext cx="3813865" cy="523220"/>
          </a:xfrm>
          <a:prstGeom prst="rect">
            <a:avLst/>
          </a:prstGeom>
          <a:noFill/>
        </p:spPr>
        <p:txBody>
          <a:bodyPr wrap="none" rtlCol="0">
            <a:spAutoFit/>
          </a:bodyPr>
          <a:lstStyle/>
          <a:p>
            <a:r>
              <a:rPr lang="en-US" sz="2800" dirty="0" smtClean="0"/>
              <a:t>Pipelining processing</a:t>
            </a:r>
            <a:endParaRPr lang="en-US" sz="2800" dirty="0"/>
          </a:p>
        </p:txBody>
      </p:sp>
      <p:sp>
        <p:nvSpPr>
          <p:cNvPr id="8" name="TextBox 7"/>
          <p:cNvSpPr txBox="1"/>
          <p:nvPr/>
        </p:nvSpPr>
        <p:spPr>
          <a:xfrm>
            <a:off x="248376" y="4210237"/>
            <a:ext cx="10009632" cy="830997"/>
          </a:xfrm>
          <a:prstGeom prst="rect">
            <a:avLst/>
          </a:prstGeom>
          <a:noFill/>
        </p:spPr>
        <p:txBody>
          <a:bodyPr wrap="square" rtlCol="0">
            <a:spAutoFit/>
          </a:bodyPr>
          <a:lstStyle/>
          <a:p>
            <a:r>
              <a:rPr lang="en-US" sz="2400" dirty="0" smtClean="0"/>
              <a:t>Pipelining is way faster than Multicycle</a:t>
            </a:r>
            <a:br>
              <a:rPr lang="en-US" sz="2400" dirty="0" smtClean="0"/>
            </a:br>
            <a:endParaRPr lang="en-US" sz="2400" dirty="0"/>
          </a:p>
        </p:txBody>
      </p:sp>
      <p:sp>
        <p:nvSpPr>
          <p:cNvPr id="9" name="Rectangle 8"/>
          <p:cNvSpPr/>
          <p:nvPr/>
        </p:nvSpPr>
        <p:spPr>
          <a:xfrm>
            <a:off x="205903" y="6037142"/>
            <a:ext cx="9883176" cy="461665"/>
          </a:xfrm>
          <a:prstGeom prst="rect">
            <a:avLst/>
          </a:prstGeom>
        </p:spPr>
        <p:txBody>
          <a:bodyPr wrap="square">
            <a:spAutoFit/>
          </a:bodyPr>
          <a:lstStyle/>
          <a:p>
            <a:r>
              <a:rPr lang="en-US" sz="2400" dirty="0"/>
              <a:t>Pipelines can have more than 1000 steps (Xelerated X10q </a:t>
            </a:r>
            <a:r>
              <a:rPr lang="en-US" sz="2400" dirty="0" smtClean="0"/>
              <a:t>NPU)</a:t>
            </a:r>
            <a:endParaRPr lang="en-US" sz="2400" dirty="0"/>
          </a:p>
        </p:txBody>
      </p:sp>
      <p:sp>
        <p:nvSpPr>
          <p:cNvPr id="10" name="Rectangle 9"/>
          <p:cNvSpPr/>
          <p:nvPr/>
        </p:nvSpPr>
        <p:spPr>
          <a:xfrm>
            <a:off x="248376" y="4922572"/>
            <a:ext cx="11753088" cy="461665"/>
          </a:xfrm>
          <a:prstGeom prst="rect">
            <a:avLst/>
          </a:prstGeom>
        </p:spPr>
        <p:txBody>
          <a:bodyPr wrap="square">
            <a:spAutoFit/>
          </a:bodyPr>
          <a:lstStyle/>
          <a:p>
            <a:r>
              <a:rPr lang="en-US" sz="2400" dirty="0"/>
              <a:t>Pipelines assure that instructions are retired in FIFO manners</a:t>
            </a:r>
          </a:p>
        </p:txBody>
      </p:sp>
      <p:pic>
        <p:nvPicPr>
          <p:cNvPr id="11" name="Picture 10"/>
          <p:cNvPicPr>
            <a:picLocks noChangeAspect="1"/>
          </p:cNvPicPr>
          <p:nvPr/>
        </p:nvPicPr>
        <p:blipFill>
          <a:blip r:embed="rId5">
            <a:duotone>
              <a:schemeClr val="accent6">
                <a:shade val="45000"/>
                <a:satMod val="135000"/>
              </a:schemeClr>
              <a:prstClr val="white"/>
            </a:duotone>
          </a:blip>
          <a:stretch>
            <a:fillRect/>
          </a:stretch>
        </p:blipFill>
        <p:spPr>
          <a:xfrm>
            <a:off x="6647690" y="4142964"/>
            <a:ext cx="1261068" cy="633312"/>
          </a:xfrm>
          <a:prstGeom prst="rect">
            <a:avLst/>
          </a:prstGeom>
        </p:spPr>
      </p:pic>
      <p:pic>
        <p:nvPicPr>
          <p:cNvPr id="14" name="Picture 13"/>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Lst>
          </a:blip>
          <a:stretch>
            <a:fillRect/>
          </a:stretch>
        </p:blipFill>
        <p:spPr>
          <a:xfrm>
            <a:off x="9346810" y="4409886"/>
            <a:ext cx="1508134" cy="1397242"/>
          </a:xfrm>
          <a:prstGeom prst="rect">
            <a:avLst/>
          </a:prstGeom>
        </p:spPr>
      </p:pic>
      <p:pic>
        <p:nvPicPr>
          <p:cNvPr id="16" name="Picture 15"/>
          <p:cNvPicPr>
            <a:picLocks noChangeAspect="1"/>
          </p:cNvPicPr>
          <p:nvPr/>
        </p:nvPicPr>
        <p:blipFill>
          <a:blip r:embed="rId8">
            <a:duotone>
              <a:schemeClr val="accent4">
                <a:shade val="45000"/>
                <a:satMod val="135000"/>
              </a:schemeClr>
              <a:prstClr val="white"/>
            </a:duotone>
          </a:blip>
          <a:stretch>
            <a:fillRect/>
          </a:stretch>
        </p:blipFill>
        <p:spPr>
          <a:xfrm>
            <a:off x="9680705" y="6006777"/>
            <a:ext cx="2348477" cy="640910"/>
          </a:xfrm>
          <a:prstGeom prst="rect">
            <a:avLst/>
          </a:prstGeom>
        </p:spPr>
      </p:pic>
      <p:pic>
        <p:nvPicPr>
          <p:cNvPr id="17" name="Picture 16"/>
          <p:cNvPicPr>
            <a:picLocks noChangeAspect="1"/>
          </p:cNvPicPr>
          <p:nvPr/>
        </p:nvPicPr>
        <p:blipFill>
          <a:blip r:embed="rId9">
            <a:duotone>
              <a:schemeClr val="accent4">
                <a:shade val="45000"/>
                <a:satMod val="135000"/>
              </a:schemeClr>
              <a:prstClr val="white"/>
            </a:duotone>
          </a:blip>
          <a:stretch>
            <a:fillRect/>
          </a:stretch>
        </p:blipFill>
        <p:spPr>
          <a:xfrm>
            <a:off x="11812538" y="5969795"/>
            <a:ext cx="216644" cy="253554"/>
          </a:xfrm>
          <a:prstGeom prst="rect">
            <a:avLst/>
          </a:prstGeom>
        </p:spPr>
      </p:pic>
      <p:pic>
        <p:nvPicPr>
          <p:cNvPr id="18" name="Picture 17"/>
          <p:cNvPicPr>
            <a:picLocks noChangeAspect="1"/>
          </p:cNvPicPr>
          <p:nvPr/>
        </p:nvPicPr>
        <p:blipFill>
          <a:blip r:embed="rId9">
            <a:duotone>
              <a:schemeClr val="accent4">
                <a:shade val="45000"/>
                <a:satMod val="135000"/>
              </a:schemeClr>
              <a:prstClr val="white"/>
            </a:duotone>
          </a:blip>
          <a:stretch>
            <a:fillRect/>
          </a:stretch>
        </p:blipFill>
        <p:spPr>
          <a:xfrm rot="16200000">
            <a:off x="10276463" y="6387632"/>
            <a:ext cx="216644" cy="253554"/>
          </a:xfrm>
          <a:prstGeom prst="rect">
            <a:avLst/>
          </a:prstGeom>
        </p:spPr>
      </p:pic>
      <p:pic>
        <p:nvPicPr>
          <p:cNvPr id="19" name="Picture 18"/>
          <p:cNvPicPr>
            <a:picLocks noChangeAspect="1"/>
          </p:cNvPicPr>
          <p:nvPr/>
        </p:nvPicPr>
        <p:blipFill>
          <a:blip r:embed="rId9">
            <a:duotone>
              <a:schemeClr val="accent4">
                <a:shade val="45000"/>
                <a:satMod val="135000"/>
              </a:schemeClr>
              <a:prstClr val="white"/>
            </a:duotone>
          </a:blip>
          <a:stretch>
            <a:fillRect/>
          </a:stretch>
        </p:blipFill>
        <p:spPr>
          <a:xfrm>
            <a:off x="9992555" y="5959050"/>
            <a:ext cx="216644" cy="253554"/>
          </a:xfrm>
          <a:prstGeom prst="rect">
            <a:avLst/>
          </a:prstGeom>
        </p:spPr>
      </p:pic>
    </p:spTree>
    <p:extLst>
      <p:ext uri="{BB962C8B-B14F-4D97-AF65-F5344CB8AC3E}">
        <p14:creationId xmlns:p14="http://schemas.microsoft.com/office/powerpoint/2010/main" val="104794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 presetClass="entr" presetSubtype="1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heckerboard(across)">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wd">
                                    <p:tmAbs val="200"/>
                                  </p:iterate>
                                  <p:childTnLst>
                                    <p:set>
                                      <p:cBhvr>
                                        <p:cTn id="17" dur="1" fill="hold">
                                          <p:stCondLst>
                                            <p:cond delay="0"/>
                                          </p:stCondLst>
                                        </p:cTn>
                                        <p:tgtEl>
                                          <p:spTgt spid="8"/>
                                        </p:tgtEl>
                                        <p:attrNameLst>
                                          <p:attrName>style.visibility</p:attrName>
                                        </p:attrNameLst>
                                      </p:cBhvr>
                                      <p:to>
                                        <p:strVal val="visible"/>
                                      </p:to>
                                    </p:set>
                                  </p:childTnLst>
                                </p:cTn>
                              </p:par>
                            </p:childTnLst>
                          </p:cTn>
                        </p:par>
                        <p:par>
                          <p:cTn id="18" fill="hold">
                            <p:stCondLst>
                              <p:cond delay="1001"/>
                            </p:stCondLst>
                            <p:childTnLst>
                              <p:par>
                                <p:cTn id="19" presetID="2" presetClass="entr" presetSubtype="8"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0-#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wd">
                                    <p:tmAbs val="200"/>
                                  </p:iterate>
                                  <p:childTnLst>
                                    <p:set>
                                      <p:cBhvr>
                                        <p:cTn id="26" dur="1" fill="hold">
                                          <p:stCondLst>
                                            <p:cond delay="0"/>
                                          </p:stCondLst>
                                        </p:cTn>
                                        <p:tgtEl>
                                          <p:spTgt spid="10"/>
                                        </p:tgtEl>
                                        <p:attrNameLst>
                                          <p:attrName>style.visibility</p:attrName>
                                        </p:attrNameLst>
                                      </p:cBhvr>
                                      <p:to>
                                        <p:strVal val="visible"/>
                                      </p:to>
                                    </p:set>
                                  </p:childTnLst>
                                </p:cTn>
                              </p:par>
                            </p:childTnLst>
                          </p:cTn>
                        </p:par>
                        <p:par>
                          <p:cTn id="27" fill="hold">
                            <p:stCondLst>
                              <p:cond delay="1601"/>
                            </p:stCondLst>
                            <p:childTnLst>
                              <p:par>
                                <p:cTn id="28" presetID="2" presetClass="entr" presetSubtype="2"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1+#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type="wd">
                                    <p:tmAbs val="200"/>
                                  </p:iterate>
                                  <p:childTnLst>
                                    <p:set>
                                      <p:cBhvr>
                                        <p:cTn id="35" dur="1" fill="hold">
                                          <p:stCondLst>
                                            <p:cond delay="0"/>
                                          </p:stCondLst>
                                        </p:cTn>
                                        <p:tgtEl>
                                          <p:spTgt spid="9"/>
                                        </p:tgtEl>
                                        <p:attrNameLst>
                                          <p:attrName>style.visibility</p:attrName>
                                        </p:attrNameLst>
                                      </p:cBhvr>
                                      <p:to>
                                        <p:strVal val="visible"/>
                                      </p:to>
                                    </p:set>
                                  </p:childTnLst>
                                </p:cTn>
                              </p:par>
                            </p:childTnLst>
                          </p:cTn>
                        </p:par>
                        <p:par>
                          <p:cTn id="36" fill="hold">
                            <p:stCondLst>
                              <p:cond delay="2201"/>
                            </p:stCondLst>
                            <p:childTnLst>
                              <p:par>
                                <p:cTn id="37" presetID="2" presetClass="entr" presetSubtype="2"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1+#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1+#ppt_w/2"/>
                                          </p:val>
                                        </p:tav>
                                        <p:tav tm="100000">
                                          <p:val>
                                            <p:strVal val="#ppt_x"/>
                                          </p:val>
                                        </p:tav>
                                      </p:tavLst>
                                    </p:anim>
                                    <p:anim calcmode="lin" valueType="num">
                                      <p:cBhvr additive="base">
                                        <p:cTn id="44" dur="500" fill="hold"/>
                                        <p:tgtEl>
                                          <p:spTgt spid="18"/>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1+#ppt_w/2"/>
                                          </p:val>
                                        </p:tav>
                                        <p:tav tm="100000">
                                          <p:val>
                                            <p:strVal val="#ppt_x"/>
                                          </p:val>
                                        </p:tav>
                                      </p:tavLst>
                                    </p:anim>
                                    <p:anim calcmode="lin" valueType="num">
                                      <p:cBhvr additive="base">
                                        <p:cTn id="5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bg2">
                <a:shade val="45000"/>
                <a:satMod val="135000"/>
              </a:schemeClr>
              <a:prstClr val="white"/>
            </a:duotone>
          </a:blip>
          <a:stretch>
            <a:fillRect/>
          </a:stretch>
        </p:blipFill>
        <p:spPr>
          <a:xfrm>
            <a:off x="426720" y="307848"/>
            <a:ext cx="1248862" cy="1248862"/>
          </a:xfrm>
          <a:prstGeom prst="rect">
            <a:avLst/>
          </a:prstGeom>
        </p:spPr>
      </p:pic>
      <p:sp>
        <p:nvSpPr>
          <p:cNvPr id="5" name="TextBox 4"/>
          <p:cNvSpPr txBox="1"/>
          <p:nvPr/>
        </p:nvSpPr>
        <p:spPr>
          <a:xfrm>
            <a:off x="2011680" y="639891"/>
            <a:ext cx="4389120" cy="584775"/>
          </a:xfrm>
          <a:prstGeom prst="rect">
            <a:avLst/>
          </a:prstGeom>
          <a:noFill/>
        </p:spPr>
        <p:txBody>
          <a:bodyPr wrap="square" rtlCol="0">
            <a:spAutoFit/>
          </a:bodyPr>
          <a:lstStyle/>
          <a:p>
            <a:r>
              <a:rPr lang="en-US" sz="3200" b="1" dirty="0" smtClean="0"/>
              <a:t>Store-Buffer</a:t>
            </a:r>
            <a:endParaRPr lang="en-US" sz="3200" b="1" dirty="0"/>
          </a:p>
        </p:txBody>
      </p:sp>
      <p:sp>
        <p:nvSpPr>
          <p:cNvPr id="15" name="TextBox 14"/>
          <p:cNvSpPr txBox="1"/>
          <p:nvPr/>
        </p:nvSpPr>
        <p:spPr>
          <a:xfrm>
            <a:off x="4303776" y="1463040"/>
            <a:ext cx="7437120" cy="461665"/>
          </a:xfrm>
          <a:prstGeom prst="rect">
            <a:avLst/>
          </a:prstGeom>
          <a:noFill/>
        </p:spPr>
        <p:txBody>
          <a:bodyPr wrap="square" rtlCol="0">
            <a:spAutoFit/>
          </a:bodyPr>
          <a:lstStyle/>
          <a:p>
            <a:r>
              <a:rPr lang="en-US" sz="2400" dirty="0" smtClean="0"/>
              <a:t>Is a small internal component in the CPU </a:t>
            </a:r>
            <a:endParaRPr lang="en-US" sz="2400" dirty="0"/>
          </a:p>
        </p:txBody>
      </p:sp>
      <p:sp>
        <p:nvSpPr>
          <p:cNvPr id="18" name="TextBox 17"/>
          <p:cNvSpPr txBox="1"/>
          <p:nvPr/>
        </p:nvSpPr>
        <p:spPr>
          <a:xfrm>
            <a:off x="5925312" y="2183591"/>
            <a:ext cx="6108192" cy="461665"/>
          </a:xfrm>
          <a:prstGeom prst="rect">
            <a:avLst/>
          </a:prstGeom>
          <a:noFill/>
        </p:spPr>
        <p:txBody>
          <a:bodyPr wrap="square" rtlCol="0">
            <a:spAutoFit/>
          </a:bodyPr>
          <a:lstStyle/>
          <a:p>
            <a:r>
              <a:rPr lang="en-US" sz="2400" dirty="0" smtClean="0"/>
              <a:t>Used to speed up CPU performance</a:t>
            </a:r>
            <a:endParaRPr lang="en-US" sz="2400" dirty="0"/>
          </a:p>
        </p:txBody>
      </p:sp>
      <p:sp>
        <p:nvSpPr>
          <p:cNvPr id="19" name="TextBox 18"/>
          <p:cNvSpPr txBox="1"/>
          <p:nvPr/>
        </p:nvSpPr>
        <p:spPr>
          <a:xfrm>
            <a:off x="4303776" y="2939701"/>
            <a:ext cx="4925568" cy="461665"/>
          </a:xfrm>
          <a:prstGeom prst="rect">
            <a:avLst/>
          </a:prstGeom>
          <a:noFill/>
        </p:spPr>
        <p:txBody>
          <a:bodyPr wrap="square" rtlCol="0">
            <a:spAutoFit/>
          </a:bodyPr>
          <a:lstStyle/>
          <a:p>
            <a:r>
              <a:rPr lang="en-US" sz="2400" dirty="0" smtClean="0"/>
              <a:t>One of many buffers in the CPU</a:t>
            </a:r>
            <a:endParaRPr lang="en-US" sz="2400" dirty="0"/>
          </a:p>
        </p:txBody>
      </p:sp>
      <p:sp>
        <p:nvSpPr>
          <p:cNvPr id="20" name="TextBox 19"/>
          <p:cNvSpPr txBox="1"/>
          <p:nvPr/>
        </p:nvSpPr>
        <p:spPr>
          <a:xfrm>
            <a:off x="5577840" y="3710863"/>
            <a:ext cx="5376672" cy="461665"/>
          </a:xfrm>
          <a:prstGeom prst="rect">
            <a:avLst/>
          </a:prstGeom>
          <a:noFill/>
        </p:spPr>
        <p:txBody>
          <a:bodyPr wrap="square" rtlCol="0">
            <a:spAutoFit/>
          </a:bodyPr>
          <a:lstStyle/>
          <a:p>
            <a:r>
              <a:rPr lang="en-US" sz="2400" dirty="0" smtClean="0"/>
              <a:t>Acts like a queue for Store requests</a:t>
            </a:r>
            <a:endParaRPr lang="en-US" sz="2400" dirty="0"/>
          </a:p>
        </p:txBody>
      </p:sp>
      <p:sp>
        <p:nvSpPr>
          <p:cNvPr id="21" name="TextBox 20"/>
          <p:cNvSpPr txBox="1"/>
          <p:nvPr/>
        </p:nvSpPr>
        <p:spPr>
          <a:xfrm>
            <a:off x="4303776" y="4482025"/>
            <a:ext cx="5596128" cy="830997"/>
          </a:xfrm>
          <a:prstGeom prst="rect">
            <a:avLst/>
          </a:prstGeom>
          <a:noFill/>
        </p:spPr>
        <p:txBody>
          <a:bodyPr wrap="square" rtlCol="0">
            <a:spAutoFit/>
          </a:bodyPr>
          <a:lstStyle/>
          <a:p>
            <a:r>
              <a:rPr lang="en-US" sz="2400" dirty="0" smtClean="0"/>
              <a:t>Offers an optimization called </a:t>
            </a:r>
            <a:r>
              <a:rPr lang="en-US" sz="2400" i="1" dirty="0" smtClean="0"/>
              <a:t>Store-to-load forwarding</a:t>
            </a:r>
            <a:endParaRPr lang="en-US" sz="2400" i="1" dirty="0"/>
          </a:p>
        </p:txBody>
      </p:sp>
      <p:pic>
        <p:nvPicPr>
          <p:cNvPr id="22" name="Picture 21"/>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570464" y="1318013"/>
            <a:ext cx="596946" cy="606692"/>
          </a:xfrm>
          <a:prstGeom prst="rect">
            <a:avLst/>
          </a:prstGeom>
        </p:spPr>
      </p:pic>
      <p:pic>
        <p:nvPicPr>
          <p:cNvPr id="23" name="Picture 22"/>
          <p:cNvPicPr>
            <a:picLocks noChangeAspect="1"/>
          </p:cNvPicPr>
          <p:nvPr/>
        </p:nvPicPr>
        <p:blipFill>
          <a:blip r:embed="rId6">
            <a:duotone>
              <a:schemeClr val="accent6">
                <a:shade val="45000"/>
                <a:satMod val="135000"/>
              </a:schemeClr>
              <a:prstClr val="white"/>
            </a:duotone>
          </a:blip>
          <a:stretch>
            <a:fillRect/>
          </a:stretch>
        </p:blipFill>
        <p:spPr>
          <a:xfrm>
            <a:off x="5079170" y="2046727"/>
            <a:ext cx="676054" cy="583477"/>
          </a:xfrm>
          <a:prstGeom prst="rect">
            <a:avLst/>
          </a:prstGeom>
        </p:spPr>
      </p:pic>
      <p:pic>
        <p:nvPicPr>
          <p:cNvPr id="25" name="Picture 24"/>
          <p:cNvPicPr>
            <a:picLocks noChangeAspect="1"/>
          </p:cNvPicPr>
          <p:nvPr/>
        </p:nvPicPr>
        <p:blipFill>
          <a:blip r:embed="rId7"/>
          <a:stretch>
            <a:fillRect/>
          </a:stretch>
        </p:blipFill>
        <p:spPr>
          <a:xfrm>
            <a:off x="9229344" y="2633508"/>
            <a:ext cx="347725" cy="585014"/>
          </a:xfrm>
          <a:prstGeom prst="rect">
            <a:avLst/>
          </a:prstGeom>
        </p:spPr>
      </p:pic>
      <p:pic>
        <p:nvPicPr>
          <p:cNvPr id="26" name="Picture 25"/>
          <p:cNvPicPr>
            <a:picLocks noChangeAspect="1"/>
          </p:cNvPicPr>
          <p:nvPr/>
        </p:nvPicPr>
        <p:blipFill>
          <a:blip r:embed="rId8"/>
          <a:stretch>
            <a:fillRect/>
          </a:stretch>
        </p:blipFill>
        <p:spPr>
          <a:xfrm>
            <a:off x="9499666" y="2730808"/>
            <a:ext cx="638597" cy="386091"/>
          </a:xfrm>
          <a:prstGeom prst="rect">
            <a:avLst/>
          </a:prstGeom>
        </p:spPr>
      </p:pic>
      <p:pic>
        <p:nvPicPr>
          <p:cNvPr id="27" name="Picture 26"/>
          <p:cNvPicPr>
            <a:picLocks noChangeAspect="1"/>
          </p:cNvPicPr>
          <p:nvPr/>
        </p:nvPicPr>
        <p:blipFill>
          <a:blip r:embed="rId9"/>
          <a:stretch>
            <a:fillRect/>
          </a:stretch>
        </p:blipFill>
        <p:spPr>
          <a:xfrm>
            <a:off x="9097780" y="3113194"/>
            <a:ext cx="610854" cy="361526"/>
          </a:xfrm>
          <a:prstGeom prst="rect">
            <a:avLst/>
          </a:prstGeom>
        </p:spPr>
      </p:pic>
      <p:pic>
        <p:nvPicPr>
          <p:cNvPr id="28" name="Picture 27"/>
          <p:cNvPicPr>
            <a:picLocks noChangeAspect="1"/>
          </p:cNvPicPr>
          <p:nvPr/>
        </p:nvPicPr>
        <p:blipFill>
          <a:blip r:embed="rId10"/>
          <a:stretch>
            <a:fillRect/>
          </a:stretch>
        </p:blipFill>
        <p:spPr>
          <a:xfrm flipH="1">
            <a:off x="9621597" y="3005364"/>
            <a:ext cx="394734" cy="613052"/>
          </a:xfrm>
          <a:prstGeom prst="rect">
            <a:avLst/>
          </a:prstGeom>
        </p:spPr>
      </p:pic>
      <p:pic>
        <p:nvPicPr>
          <p:cNvPr id="29" name="Picture 28"/>
          <p:cNvPicPr>
            <a:picLocks noChangeAspect="1"/>
          </p:cNvPicPr>
          <p:nvPr/>
        </p:nvPicPr>
        <p:blipFill>
          <a:blip r:embed="rId11">
            <a:duotone>
              <a:prstClr val="black"/>
              <a:schemeClr val="accent2">
                <a:tint val="45000"/>
                <a:satMod val="400000"/>
              </a:schemeClr>
            </a:duotone>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4781746" y="3594869"/>
            <a:ext cx="693652" cy="693652"/>
          </a:xfrm>
          <a:prstGeom prst="rect">
            <a:avLst/>
          </a:prstGeom>
        </p:spPr>
      </p:pic>
      <p:pic>
        <p:nvPicPr>
          <p:cNvPr id="30" name="Picture 29"/>
          <p:cNvPicPr>
            <a:picLocks noChangeAspect="1"/>
          </p:cNvPicPr>
          <p:nvPr/>
        </p:nvPicPr>
        <p:blipFill>
          <a:blip r:embed="rId13">
            <a:duotone>
              <a:schemeClr val="accent4">
                <a:shade val="45000"/>
                <a:satMod val="135000"/>
              </a:schemeClr>
              <a:prstClr val="white"/>
            </a:duotone>
          </a:blip>
          <a:stretch>
            <a:fillRect/>
          </a:stretch>
        </p:blipFill>
        <p:spPr>
          <a:xfrm>
            <a:off x="7470771" y="4983875"/>
            <a:ext cx="746193" cy="638644"/>
          </a:xfrm>
          <a:prstGeom prst="rect">
            <a:avLst/>
          </a:prstGeom>
        </p:spPr>
      </p:pic>
      <p:pic>
        <p:nvPicPr>
          <p:cNvPr id="31" name="Picture 30"/>
          <p:cNvPicPr>
            <a:picLocks noChangeAspect="1"/>
          </p:cNvPicPr>
          <p:nvPr/>
        </p:nvPicPr>
        <p:blipFill>
          <a:blip r:embed="rId14">
            <a:duotone>
              <a:schemeClr val="accent4">
                <a:shade val="45000"/>
                <a:satMod val="135000"/>
              </a:schemeClr>
              <a:prstClr val="white"/>
            </a:duotone>
          </a:blip>
          <a:stretch>
            <a:fillRect/>
          </a:stretch>
        </p:blipFill>
        <p:spPr>
          <a:xfrm rot="5400000">
            <a:off x="7843234" y="5352999"/>
            <a:ext cx="636765" cy="635499"/>
          </a:xfrm>
          <a:prstGeom prst="rect">
            <a:avLst/>
          </a:prstGeom>
          <a:noFill/>
        </p:spPr>
      </p:pic>
      <p:pic>
        <p:nvPicPr>
          <p:cNvPr id="34" name="Picture 33"/>
          <p:cNvPicPr>
            <a:picLocks noChangeAspect="1"/>
          </p:cNvPicPr>
          <p:nvPr/>
        </p:nvPicPr>
        <p:blipFill>
          <a:blip r:embed="rId15"/>
          <a:stretch>
            <a:fillRect/>
          </a:stretch>
        </p:blipFill>
        <p:spPr>
          <a:xfrm>
            <a:off x="274895" y="2455494"/>
            <a:ext cx="3620005" cy="2629267"/>
          </a:xfrm>
          <a:prstGeom prst="rect">
            <a:avLst/>
          </a:prstGeom>
        </p:spPr>
      </p:pic>
      <p:cxnSp>
        <p:nvCxnSpPr>
          <p:cNvPr id="35" name="Straight Arrow Connector 34"/>
          <p:cNvCxnSpPr/>
          <p:nvPr/>
        </p:nvCxnSpPr>
        <p:spPr>
          <a:xfrm flipV="1">
            <a:off x="2057995" y="1924705"/>
            <a:ext cx="2143339" cy="186704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7" name="TextBox 36"/>
          <p:cNvSpPr txBox="1"/>
          <p:nvPr/>
        </p:nvSpPr>
        <p:spPr>
          <a:xfrm>
            <a:off x="271050" y="5231336"/>
            <a:ext cx="3828288" cy="369332"/>
          </a:xfrm>
          <a:prstGeom prst="rect">
            <a:avLst/>
          </a:prstGeom>
          <a:noFill/>
        </p:spPr>
        <p:txBody>
          <a:bodyPr wrap="square" rtlCol="0">
            <a:spAutoFit/>
          </a:bodyPr>
          <a:lstStyle/>
          <a:p>
            <a:r>
              <a:rPr lang="en-US" b="1" dirty="0" smtClean="0"/>
              <a:t>Intel Skylake microarchitecture</a:t>
            </a:r>
            <a:endParaRPr lang="en-US" b="1" dirty="0"/>
          </a:p>
        </p:txBody>
      </p:sp>
    </p:spTree>
    <p:extLst>
      <p:ext uri="{BB962C8B-B14F-4D97-AF65-F5344CB8AC3E}">
        <p14:creationId xmlns:p14="http://schemas.microsoft.com/office/powerpoint/2010/main" val="417806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47"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1+#ppt_w/2"/>
                                          </p:val>
                                        </p:tav>
                                        <p:tav tm="100000">
                                          <p:val>
                                            <p:strVal val="#ppt_x"/>
                                          </p:val>
                                        </p:tav>
                                      </p:tavLst>
                                    </p:anim>
                                    <p:anim calcmode="lin" valueType="num">
                                      <p:cBhvr additive="base">
                                        <p:cTn id="35"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1000"/>
                                        <p:tgtEl>
                                          <p:spTgt spid="18"/>
                                        </p:tgtEl>
                                      </p:cBhvr>
                                    </p:animEffect>
                                    <p:anim calcmode="lin" valueType="num">
                                      <p:cBhvr>
                                        <p:cTn id="41" dur="1000" fill="hold"/>
                                        <p:tgtEl>
                                          <p:spTgt spid="18"/>
                                        </p:tgtEl>
                                        <p:attrNameLst>
                                          <p:attrName>ppt_x</p:attrName>
                                        </p:attrNameLst>
                                      </p:cBhvr>
                                      <p:tavLst>
                                        <p:tav tm="0">
                                          <p:val>
                                            <p:strVal val="#ppt_x"/>
                                          </p:val>
                                        </p:tav>
                                        <p:tav tm="100000">
                                          <p:val>
                                            <p:strVal val="#ppt_x"/>
                                          </p:val>
                                        </p:tav>
                                      </p:tavLst>
                                    </p:anim>
                                    <p:anim calcmode="lin" valueType="num">
                                      <p:cBhvr>
                                        <p:cTn id="42" dur="1000" fill="hold"/>
                                        <p:tgtEl>
                                          <p:spTgt spid="18"/>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2" presetClass="entr" presetSubtype="8"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fill="hold"/>
                                        <p:tgtEl>
                                          <p:spTgt spid="23"/>
                                        </p:tgtEl>
                                        <p:attrNameLst>
                                          <p:attrName>ppt_x</p:attrName>
                                        </p:attrNameLst>
                                      </p:cBhvr>
                                      <p:tavLst>
                                        <p:tav tm="0">
                                          <p:val>
                                            <p:strVal val="0-#ppt_w/2"/>
                                          </p:val>
                                        </p:tav>
                                        <p:tav tm="100000">
                                          <p:val>
                                            <p:strVal val="#ppt_x"/>
                                          </p:val>
                                        </p:tav>
                                      </p:tavLst>
                                    </p:anim>
                                    <p:anim calcmode="lin" valueType="num">
                                      <p:cBhvr additive="base">
                                        <p:cTn id="47"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2" presetClass="entr" presetSubtype="9" fill="hold" nodeType="after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fill="hold"/>
                                        <p:tgtEl>
                                          <p:spTgt spid="25"/>
                                        </p:tgtEl>
                                        <p:attrNameLst>
                                          <p:attrName>ppt_x</p:attrName>
                                        </p:attrNameLst>
                                      </p:cBhvr>
                                      <p:tavLst>
                                        <p:tav tm="0">
                                          <p:val>
                                            <p:strVal val="0-#ppt_w/2"/>
                                          </p:val>
                                        </p:tav>
                                        <p:tav tm="100000">
                                          <p:val>
                                            <p:strVal val="#ppt_x"/>
                                          </p:val>
                                        </p:tav>
                                      </p:tavLst>
                                    </p:anim>
                                    <p:anim calcmode="lin" valueType="num">
                                      <p:cBhvr additive="base">
                                        <p:cTn id="59" dur="500" fill="hold"/>
                                        <p:tgtEl>
                                          <p:spTgt spid="25"/>
                                        </p:tgtEl>
                                        <p:attrNameLst>
                                          <p:attrName>ppt_y</p:attrName>
                                        </p:attrNameLst>
                                      </p:cBhvr>
                                      <p:tavLst>
                                        <p:tav tm="0">
                                          <p:val>
                                            <p:strVal val="0-#ppt_h/2"/>
                                          </p:val>
                                        </p:tav>
                                        <p:tav tm="100000">
                                          <p:val>
                                            <p:strVal val="#ppt_y"/>
                                          </p:val>
                                        </p:tav>
                                      </p:tavLst>
                                    </p:anim>
                                  </p:childTnLst>
                                </p:cTn>
                              </p:par>
                              <p:par>
                                <p:cTn id="60" presetID="2" presetClass="entr" presetSubtype="3"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1+#ppt_w/2"/>
                                          </p:val>
                                        </p:tav>
                                        <p:tav tm="100000">
                                          <p:val>
                                            <p:strVal val="#ppt_x"/>
                                          </p:val>
                                        </p:tav>
                                      </p:tavLst>
                                    </p:anim>
                                    <p:anim calcmode="lin" valueType="num">
                                      <p:cBhvr additive="base">
                                        <p:cTn id="63" dur="500" fill="hold"/>
                                        <p:tgtEl>
                                          <p:spTgt spid="26"/>
                                        </p:tgtEl>
                                        <p:attrNameLst>
                                          <p:attrName>ppt_y</p:attrName>
                                        </p:attrNameLst>
                                      </p:cBhvr>
                                      <p:tavLst>
                                        <p:tav tm="0">
                                          <p:val>
                                            <p:strVal val="0-#ppt_h/2"/>
                                          </p:val>
                                        </p:tav>
                                        <p:tav tm="100000">
                                          <p:val>
                                            <p:strVal val="#ppt_y"/>
                                          </p:val>
                                        </p:tav>
                                      </p:tavLst>
                                    </p:anim>
                                  </p:childTnLst>
                                </p:cTn>
                              </p:par>
                              <p:par>
                                <p:cTn id="64" presetID="2" presetClass="entr" presetSubtype="12"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additive="base">
                                        <p:cTn id="66" dur="500" fill="hold"/>
                                        <p:tgtEl>
                                          <p:spTgt spid="27"/>
                                        </p:tgtEl>
                                        <p:attrNameLst>
                                          <p:attrName>ppt_x</p:attrName>
                                        </p:attrNameLst>
                                      </p:cBhvr>
                                      <p:tavLst>
                                        <p:tav tm="0">
                                          <p:val>
                                            <p:strVal val="0-#ppt_w/2"/>
                                          </p:val>
                                        </p:tav>
                                        <p:tav tm="100000">
                                          <p:val>
                                            <p:strVal val="#ppt_x"/>
                                          </p:val>
                                        </p:tav>
                                      </p:tavLst>
                                    </p:anim>
                                    <p:anim calcmode="lin" valueType="num">
                                      <p:cBhvr additive="base">
                                        <p:cTn id="67" dur="500" fill="hold"/>
                                        <p:tgtEl>
                                          <p:spTgt spid="27"/>
                                        </p:tgtEl>
                                        <p:attrNameLst>
                                          <p:attrName>ppt_y</p:attrName>
                                        </p:attrNameLst>
                                      </p:cBhvr>
                                      <p:tavLst>
                                        <p:tav tm="0">
                                          <p:val>
                                            <p:strVal val="1+#ppt_h/2"/>
                                          </p:val>
                                        </p:tav>
                                        <p:tav tm="100000">
                                          <p:val>
                                            <p:strVal val="#ppt_y"/>
                                          </p:val>
                                        </p:tav>
                                      </p:tavLst>
                                    </p:anim>
                                  </p:childTnLst>
                                </p:cTn>
                              </p:par>
                              <p:par>
                                <p:cTn id="68" presetID="2" presetClass="entr" presetSubtype="6"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 calcmode="lin" valueType="num">
                                      <p:cBhvr additive="base">
                                        <p:cTn id="70" dur="500" fill="hold"/>
                                        <p:tgtEl>
                                          <p:spTgt spid="28"/>
                                        </p:tgtEl>
                                        <p:attrNameLst>
                                          <p:attrName>ppt_x</p:attrName>
                                        </p:attrNameLst>
                                      </p:cBhvr>
                                      <p:tavLst>
                                        <p:tav tm="0">
                                          <p:val>
                                            <p:strVal val="1+#ppt_w/2"/>
                                          </p:val>
                                        </p:tav>
                                        <p:tav tm="100000">
                                          <p:val>
                                            <p:strVal val="#ppt_x"/>
                                          </p:val>
                                        </p:tav>
                                      </p:tavLst>
                                    </p:anim>
                                    <p:anim calcmode="lin" valueType="num">
                                      <p:cBhvr additive="base">
                                        <p:cTn id="7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0"/>
                                        <p:tgtEl>
                                          <p:spTgt spid="20"/>
                                        </p:tgtEl>
                                      </p:cBhvr>
                                    </p:animEffect>
                                    <p:anim calcmode="lin" valueType="num">
                                      <p:cBhvr>
                                        <p:cTn id="77" dur="1000" fill="hold"/>
                                        <p:tgtEl>
                                          <p:spTgt spid="20"/>
                                        </p:tgtEl>
                                        <p:attrNameLst>
                                          <p:attrName>ppt_x</p:attrName>
                                        </p:attrNameLst>
                                      </p:cBhvr>
                                      <p:tavLst>
                                        <p:tav tm="0">
                                          <p:val>
                                            <p:strVal val="#ppt_x"/>
                                          </p:val>
                                        </p:tav>
                                        <p:tav tm="100000">
                                          <p:val>
                                            <p:strVal val="#ppt_x"/>
                                          </p:val>
                                        </p:tav>
                                      </p:tavLst>
                                    </p:anim>
                                    <p:anim calcmode="lin" valueType="num">
                                      <p:cBhvr>
                                        <p:cTn id="78" dur="1000" fill="hold"/>
                                        <p:tgtEl>
                                          <p:spTgt spid="20"/>
                                        </p:tgtEl>
                                        <p:attrNameLst>
                                          <p:attrName>ppt_y</p:attrName>
                                        </p:attrNameLst>
                                      </p:cBhvr>
                                      <p:tavLst>
                                        <p:tav tm="0">
                                          <p:val>
                                            <p:strVal val="#ppt_y+.1"/>
                                          </p:val>
                                        </p:tav>
                                        <p:tav tm="100000">
                                          <p:val>
                                            <p:strVal val="#ppt_y"/>
                                          </p:val>
                                        </p:tav>
                                      </p:tavLst>
                                    </p:anim>
                                  </p:childTnLst>
                                </p:cTn>
                              </p:par>
                            </p:childTnLst>
                          </p:cTn>
                        </p:par>
                        <p:par>
                          <p:cTn id="79" fill="hold">
                            <p:stCondLst>
                              <p:cond delay="1000"/>
                            </p:stCondLst>
                            <p:childTnLst>
                              <p:par>
                                <p:cTn id="80" presetID="2" presetClass="entr" presetSubtype="8" fill="hold" nodeType="afterEffect">
                                  <p:stCondLst>
                                    <p:cond delay="0"/>
                                  </p:stCondLst>
                                  <p:childTnLst>
                                    <p:set>
                                      <p:cBhvr>
                                        <p:cTn id="81" dur="1" fill="hold">
                                          <p:stCondLst>
                                            <p:cond delay="0"/>
                                          </p:stCondLst>
                                        </p:cTn>
                                        <p:tgtEl>
                                          <p:spTgt spid="29"/>
                                        </p:tgtEl>
                                        <p:attrNameLst>
                                          <p:attrName>style.visibility</p:attrName>
                                        </p:attrNameLst>
                                      </p:cBhvr>
                                      <p:to>
                                        <p:strVal val="visible"/>
                                      </p:to>
                                    </p:set>
                                    <p:anim calcmode="lin" valueType="num">
                                      <p:cBhvr additive="base">
                                        <p:cTn id="82" dur="500" fill="hold"/>
                                        <p:tgtEl>
                                          <p:spTgt spid="29"/>
                                        </p:tgtEl>
                                        <p:attrNameLst>
                                          <p:attrName>ppt_x</p:attrName>
                                        </p:attrNameLst>
                                      </p:cBhvr>
                                      <p:tavLst>
                                        <p:tav tm="0">
                                          <p:val>
                                            <p:strVal val="0-#ppt_w/2"/>
                                          </p:val>
                                        </p:tav>
                                        <p:tav tm="100000">
                                          <p:val>
                                            <p:strVal val="#ppt_x"/>
                                          </p:val>
                                        </p:tav>
                                      </p:tavLst>
                                    </p:anim>
                                    <p:anim calcmode="lin" valueType="num">
                                      <p:cBhvr additive="base">
                                        <p:cTn id="83"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1000"/>
                                        <p:tgtEl>
                                          <p:spTgt spid="21"/>
                                        </p:tgtEl>
                                      </p:cBhvr>
                                    </p:animEffect>
                                    <p:anim calcmode="lin" valueType="num">
                                      <p:cBhvr>
                                        <p:cTn id="89" dur="1000" fill="hold"/>
                                        <p:tgtEl>
                                          <p:spTgt spid="21"/>
                                        </p:tgtEl>
                                        <p:attrNameLst>
                                          <p:attrName>ppt_x</p:attrName>
                                        </p:attrNameLst>
                                      </p:cBhvr>
                                      <p:tavLst>
                                        <p:tav tm="0">
                                          <p:val>
                                            <p:strVal val="#ppt_x"/>
                                          </p:val>
                                        </p:tav>
                                        <p:tav tm="100000">
                                          <p:val>
                                            <p:strVal val="#ppt_x"/>
                                          </p:val>
                                        </p:tav>
                                      </p:tavLst>
                                    </p:anim>
                                    <p:anim calcmode="lin" valueType="num">
                                      <p:cBhvr>
                                        <p:cTn id="90" dur="1000" fill="hold"/>
                                        <p:tgtEl>
                                          <p:spTgt spid="21"/>
                                        </p:tgtEl>
                                        <p:attrNameLst>
                                          <p:attrName>ppt_y</p:attrName>
                                        </p:attrNameLst>
                                      </p:cBhvr>
                                      <p:tavLst>
                                        <p:tav tm="0">
                                          <p:val>
                                            <p:strVal val="#ppt_y+.1"/>
                                          </p:val>
                                        </p:tav>
                                        <p:tav tm="100000">
                                          <p:val>
                                            <p:strVal val="#ppt_y"/>
                                          </p:val>
                                        </p:tav>
                                      </p:tavLst>
                                    </p:anim>
                                  </p:childTnLst>
                                </p:cTn>
                              </p:par>
                            </p:childTnLst>
                          </p:cTn>
                        </p:par>
                        <p:par>
                          <p:cTn id="91" fill="hold">
                            <p:stCondLst>
                              <p:cond delay="1000"/>
                            </p:stCondLst>
                            <p:childTnLst>
                              <p:par>
                                <p:cTn id="92" presetID="2" presetClass="entr" presetSubtype="4" fill="hold" nodeType="after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additive="base">
                                        <p:cTn id="94" dur="500" fill="hold"/>
                                        <p:tgtEl>
                                          <p:spTgt spid="30"/>
                                        </p:tgtEl>
                                        <p:attrNameLst>
                                          <p:attrName>ppt_x</p:attrName>
                                        </p:attrNameLst>
                                      </p:cBhvr>
                                      <p:tavLst>
                                        <p:tav tm="0">
                                          <p:val>
                                            <p:strVal val="#ppt_x"/>
                                          </p:val>
                                        </p:tav>
                                        <p:tav tm="100000">
                                          <p:val>
                                            <p:strVal val="#ppt_x"/>
                                          </p:val>
                                        </p:tav>
                                      </p:tavLst>
                                    </p:anim>
                                    <p:anim calcmode="lin" valueType="num">
                                      <p:cBhvr additive="base">
                                        <p:cTn id="95" dur="500" fill="hold"/>
                                        <p:tgtEl>
                                          <p:spTgt spid="30"/>
                                        </p:tgtEl>
                                        <p:attrNameLst>
                                          <p:attrName>ppt_y</p:attrName>
                                        </p:attrNameLst>
                                      </p:cBhvr>
                                      <p:tavLst>
                                        <p:tav tm="0">
                                          <p:val>
                                            <p:strVal val="1+#ppt_h/2"/>
                                          </p:val>
                                        </p:tav>
                                        <p:tav tm="100000">
                                          <p:val>
                                            <p:strVal val="#ppt_y"/>
                                          </p:val>
                                        </p:tav>
                                      </p:tavLst>
                                    </p:anim>
                                  </p:childTnLst>
                                </p:cTn>
                              </p:par>
                              <p:par>
                                <p:cTn id="96" presetID="2" presetClass="entr" presetSubtype="4" fill="hold" nodeType="withEffect">
                                  <p:stCondLst>
                                    <p:cond delay="0"/>
                                  </p:stCondLst>
                                  <p:childTnLst>
                                    <p:set>
                                      <p:cBhvr>
                                        <p:cTn id="97" dur="1" fill="hold">
                                          <p:stCondLst>
                                            <p:cond delay="0"/>
                                          </p:stCondLst>
                                        </p:cTn>
                                        <p:tgtEl>
                                          <p:spTgt spid="31"/>
                                        </p:tgtEl>
                                        <p:attrNameLst>
                                          <p:attrName>style.visibility</p:attrName>
                                        </p:attrNameLst>
                                      </p:cBhvr>
                                      <p:to>
                                        <p:strVal val="visible"/>
                                      </p:to>
                                    </p:set>
                                    <p:anim calcmode="lin" valueType="num">
                                      <p:cBhvr additive="base">
                                        <p:cTn id="98" dur="500" fill="hold"/>
                                        <p:tgtEl>
                                          <p:spTgt spid="31"/>
                                        </p:tgtEl>
                                        <p:attrNameLst>
                                          <p:attrName>ppt_x</p:attrName>
                                        </p:attrNameLst>
                                      </p:cBhvr>
                                      <p:tavLst>
                                        <p:tav tm="0">
                                          <p:val>
                                            <p:strVal val="#ppt_x"/>
                                          </p:val>
                                        </p:tav>
                                        <p:tav tm="100000">
                                          <p:val>
                                            <p:strVal val="#ppt_x"/>
                                          </p:val>
                                        </p:tav>
                                      </p:tavLst>
                                    </p:anim>
                                    <p:anim calcmode="lin" valueType="num">
                                      <p:cBhvr additive="base">
                                        <p:cTn id="9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P spid="20" grpId="0"/>
      <p:bldP spid="21" grpId="0"/>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accent4">
                <a:shade val="45000"/>
                <a:satMod val="135000"/>
              </a:schemeClr>
              <a:prstClr val="white"/>
            </a:duotone>
          </a:blip>
          <a:stretch>
            <a:fillRect/>
          </a:stretch>
        </p:blipFill>
        <p:spPr>
          <a:xfrm>
            <a:off x="435987" y="448451"/>
            <a:ext cx="746193" cy="638644"/>
          </a:xfrm>
          <a:prstGeom prst="rect">
            <a:avLst/>
          </a:prstGeom>
        </p:spPr>
      </p:pic>
      <p:pic>
        <p:nvPicPr>
          <p:cNvPr id="5" name="Picture 4"/>
          <p:cNvPicPr>
            <a:picLocks noChangeAspect="1"/>
          </p:cNvPicPr>
          <p:nvPr/>
        </p:nvPicPr>
        <p:blipFill>
          <a:blip r:embed="rId4">
            <a:duotone>
              <a:schemeClr val="accent4">
                <a:shade val="45000"/>
                <a:satMod val="135000"/>
              </a:schemeClr>
              <a:prstClr val="white"/>
            </a:duotone>
          </a:blip>
          <a:stretch>
            <a:fillRect/>
          </a:stretch>
        </p:blipFill>
        <p:spPr>
          <a:xfrm rot="5400000">
            <a:off x="808450" y="817575"/>
            <a:ext cx="636765" cy="635499"/>
          </a:xfrm>
          <a:prstGeom prst="rect">
            <a:avLst/>
          </a:prstGeom>
          <a:noFill/>
        </p:spPr>
      </p:pic>
      <p:sp>
        <p:nvSpPr>
          <p:cNvPr id="6" name="TextBox 5"/>
          <p:cNvSpPr txBox="1"/>
          <p:nvPr/>
        </p:nvSpPr>
        <p:spPr>
          <a:xfrm>
            <a:off x="1555276" y="538974"/>
            <a:ext cx="5049780" cy="584775"/>
          </a:xfrm>
          <a:prstGeom prst="rect">
            <a:avLst/>
          </a:prstGeom>
          <a:noFill/>
        </p:spPr>
        <p:txBody>
          <a:bodyPr wrap="none" rtlCol="0">
            <a:spAutoFit/>
          </a:bodyPr>
          <a:lstStyle/>
          <a:p>
            <a:r>
              <a:rPr lang="en-US" sz="3200" i="1" dirty="0" smtClean="0"/>
              <a:t>Store-to-load forwarding</a:t>
            </a:r>
            <a:endParaRPr lang="en-US" sz="3200" i="1" dirty="0"/>
          </a:p>
        </p:txBody>
      </p:sp>
      <p:sp>
        <p:nvSpPr>
          <p:cNvPr id="7" name="Bevel 6"/>
          <p:cNvSpPr/>
          <p:nvPr/>
        </p:nvSpPr>
        <p:spPr>
          <a:xfrm>
            <a:off x="435987" y="2450592"/>
            <a:ext cx="1575171" cy="1121664"/>
          </a:xfrm>
          <a:prstGeom prst="bevel">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Execution</a:t>
            </a:r>
            <a:br>
              <a:rPr lang="en-US" dirty="0" smtClean="0"/>
            </a:br>
            <a:r>
              <a:rPr lang="en-US" dirty="0" smtClean="0"/>
              <a:t>Unit</a:t>
            </a:r>
            <a:endParaRPr lang="en-US" dirty="0"/>
          </a:p>
        </p:txBody>
      </p:sp>
      <p:sp>
        <p:nvSpPr>
          <p:cNvPr id="9" name="Bent Arrow 8"/>
          <p:cNvSpPr/>
          <p:nvPr/>
        </p:nvSpPr>
        <p:spPr>
          <a:xfrm>
            <a:off x="1865376" y="1962990"/>
            <a:ext cx="1645920" cy="451104"/>
          </a:xfrm>
          <a:prstGeom prst="ben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12" name="Bent Arrow 11"/>
          <p:cNvSpPr/>
          <p:nvPr/>
        </p:nvSpPr>
        <p:spPr>
          <a:xfrm flipV="1">
            <a:off x="1865376" y="3572256"/>
            <a:ext cx="1645920" cy="451104"/>
          </a:xfrm>
          <a:prstGeom prst="ben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5">
            <a:duotone>
              <a:schemeClr val="bg2">
                <a:shade val="45000"/>
                <a:satMod val="135000"/>
              </a:schemeClr>
              <a:prstClr val="white"/>
            </a:duotone>
          </a:blip>
          <a:stretch>
            <a:fillRect/>
          </a:stretch>
        </p:blipFill>
        <p:spPr>
          <a:xfrm>
            <a:off x="3791712" y="3692587"/>
            <a:ext cx="2109216" cy="452467"/>
          </a:xfrm>
          <a:prstGeom prst="rect">
            <a:avLst/>
          </a:prstGeom>
        </p:spPr>
      </p:pic>
      <p:pic>
        <p:nvPicPr>
          <p:cNvPr id="16" name="Picture 15"/>
          <p:cNvPicPr>
            <a:picLocks noChangeAspect="1"/>
          </p:cNvPicPr>
          <p:nvPr/>
        </p:nvPicPr>
        <p:blipFill>
          <a:blip r:embed="rId5">
            <a:duotone>
              <a:schemeClr val="accent3">
                <a:shade val="45000"/>
                <a:satMod val="135000"/>
              </a:schemeClr>
              <a:prstClr val="white"/>
            </a:duotone>
          </a:blip>
          <a:stretch>
            <a:fillRect/>
          </a:stretch>
        </p:blipFill>
        <p:spPr>
          <a:xfrm>
            <a:off x="3791712" y="1895535"/>
            <a:ext cx="2109216" cy="452467"/>
          </a:xfrm>
          <a:prstGeom prst="rect">
            <a:avLst/>
          </a:prstGeom>
        </p:spPr>
      </p:pic>
      <p:sp>
        <p:nvSpPr>
          <p:cNvPr id="17" name="TextBox 16"/>
          <p:cNvSpPr txBox="1"/>
          <p:nvPr/>
        </p:nvSpPr>
        <p:spPr>
          <a:xfrm>
            <a:off x="3910005" y="1501325"/>
            <a:ext cx="1872629" cy="461665"/>
          </a:xfrm>
          <a:prstGeom prst="rect">
            <a:avLst/>
          </a:prstGeom>
          <a:noFill/>
        </p:spPr>
        <p:txBody>
          <a:bodyPr wrap="none" rtlCol="0">
            <a:spAutoFit/>
          </a:bodyPr>
          <a:lstStyle/>
          <a:p>
            <a:r>
              <a:rPr lang="en-US" sz="2400" dirty="0" smtClean="0"/>
              <a:t>Store Buffer</a:t>
            </a:r>
            <a:endParaRPr lang="en-US" sz="2400" dirty="0"/>
          </a:p>
        </p:txBody>
      </p:sp>
      <p:sp>
        <p:nvSpPr>
          <p:cNvPr id="18" name="TextBox 17"/>
          <p:cNvSpPr txBox="1"/>
          <p:nvPr/>
        </p:nvSpPr>
        <p:spPr>
          <a:xfrm>
            <a:off x="3897181" y="3307575"/>
            <a:ext cx="1885453" cy="461665"/>
          </a:xfrm>
          <a:prstGeom prst="rect">
            <a:avLst/>
          </a:prstGeom>
          <a:noFill/>
        </p:spPr>
        <p:txBody>
          <a:bodyPr wrap="none" rtlCol="0">
            <a:spAutoFit/>
          </a:bodyPr>
          <a:lstStyle/>
          <a:p>
            <a:r>
              <a:rPr lang="en-US" sz="2400" dirty="0" smtClean="0"/>
              <a:t>Load Buffer</a:t>
            </a:r>
            <a:endParaRPr lang="en-US" sz="2400" dirty="0"/>
          </a:p>
        </p:txBody>
      </p:sp>
      <p:sp>
        <p:nvSpPr>
          <p:cNvPr id="19" name="TextBox 18"/>
          <p:cNvSpPr txBox="1"/>
          <p:nvPr/>
        </p:nvSpPr>
        <p:spPr>
          <a:xfrm>
            <a:off x="2042967" y="1613914"/>
            <a:ext cx="1290738" cy="369332"/>
          </a:xfrm>
          <a:prstGeom prst="rect">
            <a:avLst/>
          </a:prstGeom>
          <a:noFill/>
        </p:spPr>
        <p:txBody>
          <a:bodyPr wrap="none" rtlCol="0">
            <a:spAutoFit/>
          </a:bodyPr>
          <a:lstStyle/>
          <a:p>
            <a:r>
              <a:rPr lang="en-US" dirty="0" smtClean="0"/>
              <a:t>Store </a:t>
            </a:r>
            <a:r>
              <a:rPr lang="el-GR" dirty="0" smtClean="0"/>
              <a:t>μ</a:t>
            </a:r>
            <a:r>
              <a:rPr lang="en-US" dirty="0"/>
              <a:t>OP</a:t>
            </a:r>
          </a:p>
        </p:txBody>
      </p:sp>
      <p:sp>
        <p:nvSpPr>
          <p:cNvPr id="20" name="Rectangle 19"/>
          <p:cNvSpPr/>
          <p:nvPr/>
        </p:nvSpPr>
        <p:spPr>
          <a:xfrm>
            <a:off x="2042967" y="3507921"/>
            <a:ext cx="1300356" cy="369332"/>
          </a:xfrm>
          <a:prstGeom prst="rect">
            <a:avLst/>
          </a:prstGeom>
        </p:spPr>
        <p:txBody>
          <a:bodyPr wrap="none">
            <a:spAutoFit/>
          </a:bodyPr>
          <a:lstStyle/>
          <a:p>
            <a:r>
              <a:rPr lang="en-US" dirty="0" smtClean="0"/>
              <a:t>Load </a:t>
            </a:r>
            <a:r>
              <a:rPr lang="el-GR" dirty="0"/>
              <a:t>μ</a:t>
            </a:r>
            <a:r>
              <a:rPr lang="en-US" dirty="0"/>
              <a:t>OP</a:t>
            </a:r>
          </a:p>
        </p:txBody>
      </p:sp>
      <p:sp>
        <p:nvSpPr>
          <p:cNvPr id="21" name="Right Arrow 20"/>
          <p:cNvSpPr/>
          <p:nvPr/>
        </p:nvSpPr>
        <p:spPr>
          <a:xfrm rot="910269">
            <a:off x="6169075" y="2352968"/>
            <a:ext cx="2170176" cy="19524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 name="Right Arrow 21"/>
          <p:cNvSpPr/>
          <p:nvPr/>
        </p:nvSpPr>
        <p:spPr>
          <a:xfrm rot="9912311">
            <a:off x="6160829" y="3517687"/>
            <a:ext cx="2170176" cy="19524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4" name="Cube 23"/>
          <p:cNvSpPr/>
          <p:nvPr/>
        </p:nvSpPr>
        <p:spPr>
          <a:xfrm>
            <a:off x="8709200" y="2414094"/>
            <a:ext cx="1580848" cy="1318648"/>
          </a:xfrm>
          <a:prstGeom prst="cub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smtClean="0"/>
              <a:t>L1 Cache</a:t>
            </a:r>
            <a:endParaRPr lang="en-US" sz="2400" b="1" dirty="0"/>
          </a:p>
        </p:txBody>
      </p:sp>
      <p:sp>
        <p:nvSpPr>
          <p:cNvPr id="28" name="Circular Arrow 27"/>
          <p:cNvSpPr/>
          <p:nvPr/>
        </p:nvSpPr>
        <p:spPr>
          <a:xfrm rot="5400000">
            <a:off x="5305796" y="2298094"/>
            <a:ext cx="1273760" cy="1426661"/>
          </a:xfrm>
          <a:prstGeom prst="circularArrow">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9" name="TextBox 28"/>
          <p:cNvSpPr txBox="1"/>
          <p:nvPr/>
        </p:nvSpPr>
        <p:spPr>
          <a:xfrm>
            <a:off x="3176152" y="2769040"/>
            <a:ext cx="3225563" cy="400110"/>
          </a:xfrm>
          <a:prstGeom prst="rect">
            <a:avLst/>
          </a:prstGeom>
          <a:noFill/>
        </p:spPr>
        <p:txBody>
          <a:bodyPr wrap="none" rtlCol="0">
            <a:spAutoFit/>
          </a:bodyPr>
          <a:lstStyle/>
          <a:p>
            <a:r>
              <a:rPr lang="en-US" sz="2000" i="1" dirty="0" smtClean="0">
                <a:solidFill>
                  <a:srgbClr val="FF0000"/>
                </a:solidFill>
                <a:effectLst>
                  <a:outerShdw blurRad="38100" dist="38100" dir="2700000" algn="tl">
                    <a:srgbClr val="000000">
                      <a:alpha val="43137"/>
                    </a:srgbClr>
                  </a:outerShdw>
                </a:effectLst>
              </a:rPr>
              <a:t>Store-to-load forwarding</a:t>
            </a:r>
            <a:endParaRPr lang="en-US" sz="2000" i="1" dirty="0">
              <a:solidFill>
                <a:srgbClr val="FF0000"/>
              </a:solidFill>
              <a:effectLst>
                <a:outerShdw blurRad="38100" dist="38100" dir="2700000" algn="tl">
                  <a:srgbClr val="000000">
                    <a:alpha val="43137"/>
                  </a:srgbClr>
                </a:outerShdw>
              </a:effectLst>
            </a:endParaRPr>
          </a:p>
        </p:txBody>
      </p:sp>
      <p:sp>
        <p:nvSpPr>
          <p:cNvPr id="30" name="TextBox 29"/>
          <p:cNvSpPr txBox="1"/>
          <p:nvPr/>
        </p:nvSpPr>
        <p:spPr>
          <a:xfrm>
            <a:off x="319102" y="4426466"/>
            <a:ext cx="8939661" cy="830997"/>
          </a:xfrm>
          <a:prstGeom prst="rect">
            <a:avLst/>
          </a:prstGeom>
          <a:noFill/>
        </p:spPr>
        <p:txBody>
          <a:bodyPr wrap="square" rtlCol="0">
            <a:spAutoFit/>
          </a:bodyPr>
          <a:lstStyle/>
          <a:p>
            <a:r>
              <a:rPr lang="en-US" sz="2400" dirty="0" smtClean="0"/>
              <a:t>As mentioned in Pipelines, Instructions can be divided into smaller, simpler steps that we call Micro-Operations (</a:t>
            </a:r>
            <a:r>
              <a:rPr lang="el-GR" sz="2000" dirty="0"/>
              <a:t>μ</a:t>
            </a:r>
            <a:r>
              <a:rPr lang="en-US" sz="2000" dirty="0" smtClean="0"/>
              <a:t>OP).</a:t>
            </a:r>
            <a:endParaRPr lang="en-US" sz="2000" dirty="0"/>
          </a:p>
        </p:txBody>
      </p:sp>
      <p:sp>
        <p:nvSpPr>
          <p:cNvPr id="32" name="TextBox 31"/>
          <p:cNvSpPr txBox="1"/>
          <p:nvPr/>
        </p:nvSpPr>
        <p:spPr>
          <a:xfrm>
            <a:off x="319102" y="5273362"/>
            <a:ext cx="8359340" cy="1569660"/>
          </a:xfrm>
          <a:prstGeom prst="rect">
            <a:avLst/>
          </a:prstGeom>
          <a:noFill/>
        </p:spPr>
        <p:txBody>
          <a:bodyPr wrap="square" rtlCol="0">
            <a:spAutoFit/>
          </a:bodyPr>
          <a:lstStyle/>
          <a:p>
            <a:r>
              <a:rPr lang="en-US" sz="2400" i="1" dirty="0" smtClean="0"/>
              <a:t>Store-to-load forwarding is the search for a value in the Store-Buffer in parallel to L1 searching, If found it’s loaded directly and therefore we get better performance.</a:t>
            </a:r>
            <a:endParaRPr lang="en-US" sz="2400" i="1" dirty="0"/>
          </a:p>
        </p:txBody>
      </p:sp>
    </p:spTree>
    <p:extLst>
      <p:ext uri="{BB962C8B-B14F-4D97-AF65-F5344CB8AC3E}">
        <p14:creationId xmlns:p14="http://schemas.microsoft.com/office/powerpoint/2010/main" val="37053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par>
                          <p:cTn id="37" fill="hold">
                            <p:stCondLst>
                              <p:cond delay="2000"/>
                            </p:stCondLst>
                            <p:childTnLst>
                              <p:par>
                                <p:cTn id="38" presetID="22" presetClass="entr" presetSubtype="8"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xEl>
                                              <p:pRg st="0" end="0"/>
                                            </p:txEl>
                                          </p:spTgt>
                                        </p:tgtEl>
                                        <p:attrNameLst>
                                          <p:attrName>style.visibility</p:attrName>
                                        </p:attrNameLst>
                                      </p:cBhvr>
                                      <p:to>
                                        <p:strVal val="visible"/>
                                      </p:to>
                                    </p:set>
                                    <p:animEffect transition="in" filter="fade">
                                      <p:cBhvr>
                                        <p:cTn id="43" dur="500"/>
                                        <p:tgtEl>
                                          <p:spTgt spid="30">
                                            <p:txEl>
                                              <p:pRg st="0" end="0"/>
                                            </p:txEl>
                                          </p:spTgt>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par>
                          <p:cTn id="48" fill="hold">
                            <p:stCondLst>
                              <p:cond delay="3000"/>
                            </p:stCondLst>
                            <p:childTnLst>
                              <p:par>
                                <p:cTn id="49" presetID="22" presetClass="entr" presetSubtype="8"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left)">
                                      <p:cBhvr>
                                        <p:cTn id="55" dur="500"/>
                                        <p:tgtEl>
                                          <p:spTgt spid="16"/>
                                        </p:tgtEl>
                                      </p:cBhvr>
                                    </p:animEffect>
                                  </p:childTnLst>
                                </p:cTn>
                              </p:par>
                            </p:childTnLst>
                          </p:cTn>
                        </p:par>
                        <p:par>
                          <p:cTn id="56" fill="hold">
                            <p:stCondLst>
                              <p:cond delay="4000"/>
                            </p:stCondLst>
                            <p:childTnLst>
                              <p:par>
                                <p:cTn id="57" presetID="22" presetClass="entr" presetSubtype="8"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left)">
                                      <p:cBhvr>
                                        <p:cTn id="59" dur="500"/>
                                        <p:tgtEl>
                                          <p:spTgt spid="17"/>
                                        </p:tgtEl>
                                      </p:cBhvr>
                                    </p:animEffect>
                                  </p:childTnLst>
                                </p:cTn>
                              </p:par>
                            </p:childTnLst>
                          </p:cTn>
                        </p:par>
                        <p:par>
                          <p:cTn id="60" fill="hold">
                            <p:stCondLst>
                              <p:cond delay="4500"/>
                            </p:stCondLst>
                            <p:childTnLst>
                              <p:par>
                                <p:cTn id="61" presetID="22" presetClass="entr" presetSubtype="8"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left)">
                                      <p:cBhvr>
                                        <p:cTn id="63" dur="500"/>
                                        <p:tgtEl>
                                          <p:spTgt spid="21"/>
                                        </p:tgtEl>
                                      </p:cBhvr>
                                    </p:animEffect>
                                  </p:childTnLst>
                                </p:cTn>
                              </p:par>
                            </p:childTnLst>
                          </p:cTn>
                        </p:par>
                        <p:par>
                          <p:cTn id="64" fill="hold">
                            <p:stCondLst>
                              <p:cond delay="5000"/>
                            </p:stCondLst>
                            <p:childTnLst>
                              <p:par>
                                <p:cTn id="65" presetID="22" presetClass="entr" presetSubtype="8"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
                                        <p:tgtEl>
                                          <p:spTgt spid="24"/>
                                        </p:tgtEl>
                                      </p:cBhvr>
                                    </p:animEffect>
                                  </p:childTnLst>
                                </p:cTn>
                              </p:par>
                            </p:childTnLst>
                          </p:cTn>
                        </p:par>
                        <p:par>
                          <p:cTn id="68" fill="hold">
                            <p:stCondLst>
                              <p:cond delay="5500"/>
                            </p:stCondLst>
                            <p:childTnLst>
                              <p:par>
                                <p:cTn id="69" presetID="22" presetClass="entr" presetSubtype="2"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right)">
                                      <p:cBhvr>
                                        <p:cTn id="71" dur="500"/>
                                        <p:tgtEl>
                                          <p:spTgt spid="2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grpId="0" nodeType="click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wipe(up)">
                                      <p:cBhvr>
                                        <p:cTn id="76" dur="500"/>
                                        <p:tgtEl>
                                          <p:spTgt spid="2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animBg="1"/>
      <p:bldP spid="12" grpId="0" animBg="1"/>
      <p:bldP spid="17" grpId="0"/>
      <p:bldP spid="18" grpId="0"/>
      <p:bldP spid="19" grpId="0"/>
      <p:bldP spid="20" grpId="0"/>
      <p:bldP spid="21" grpId="0" animBg="1"/>
      <p:bldP spid="22" grpId="0" animBg="1"/>
      <p:bldP spid="24" grpId="0" animBg="1"/>
      <p:bldP spid="28" grpId="0" animBg="1"/>
      <p:bldP spid="29"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accent4">
                <a:shade val="45000"/>
                <a:satMod val="135000"/>
              </a:schemeClr>
              <a:prstClr val="white"/>
            </a:duotone>
          </a:blip>
          <a:stretch>
            <a:fillRect/>
          </a:stretch>
        </p:blipFill>
        <p:spPr>
          <a:xfrm>
            <a:off x="195463" y="246820"/>
            <a:ext cx="746193" cy="638644"/>
          </a:xfrm>
          <a:prstGeom prst="rect">
            <a:avLst/>
          </a:prstGeom>
        </p:spPr>
      </p:pic>
      <p:pic>
        <p:nvPicPr>
          <p:cNvPr id="5" name="Picture 4"/>
          <p:cNvPicPr>
            <a:picLocks noChangeAspect="1"/>
          </p:cNvPicPr>
          <p:nvPr/>
        </p:nvPicPr>
        <p:blipFill>
          <a:blip r:embed="rId4">
            <a:duotone>
              <a:schemeClr val="accent4">
                <a:shade val="45000"/>
                <a:satMod val="135000"/>
              </a:schemeClr>
              <a:prstClr val="white"/>
            </a:duotone>
          </a:blip>
          <a:stretch>
            <a:fillRect/>
          </a:stretch>
        </p:blipFill>
        <p:spPr>
          <a:xfrm rot="5400000">
            <a:off x="567926" y="615944"/>
            <a:ext cx="636765" cy="635499"/>
          </a:xfrm>
          <a:prstGeom prst="rect">
            <a:avLst/>
          </a:prstGeom>
          <a:noFill/>
        </p:spPr>
      </p:pic>
      <p:sp>
        <p:nvSpPr>
          <p:cNvPr id="6" name="TextBox 5"/>
          <p:cNvSpPr txBox="1"/>
          <p:nvPr/>
        </p:nvSpPr>
        <p:spPr>
          <a:xfrm>
            <a:off x="1314752" y="337343"/>
            <a:ext cx="5049780" cy="584775"/>
          </a:xfrm>
          <a:prstGeom prst="rect">
            <a:avLst/>
          </a:prstGeom>
          <a:noFill/>
        </p:spPr>
        <p:txBody>
          <a:bodyPr wrap="none" rtlCol="0">
            <a:spAutoFit/>
          </a:bodyPr>
          <a:lstStyle/>
          <a:p>
            <a:r>
              <a:rPr lang="en-US" sz="3200" i="1" dirty="0" smtClean="0"/>
              <a:t>Store-to-load forwarding</a:t>
            </a:r>
            <a:endParaRPr lang="en-US" sz="3200" i="1"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5534" y="1551686"/>
            <a:ext cx="749803" cy="723088"/>
          </a:xfrm>
          <a:prstGeom prst="rect">
            <a:avLst/>
          </a:prstGeom>
        </p:spPr>
      </p:pic>
      <p:sp>
        <p:nvSpPr>
          <p:cNvPr id="11" name="TextBox 10"/>
          <p:cNvSpPr txBox="1"/>
          <p:nvPr/>
        </p:nvSpPr>
        <p:spPr>
          <a:xfrm>
            <a:off x="941656" y="2274774"/>
            <a:ext cx="1642217" cy="461665"/>
          </a:xfrm>
          <a:prstGeom prst="rect">
            <a:avLst/>
          </a:prstGeom>
          <a:noFill/>
        </p:spPr>
        <p:txBody>
          <a:bodyPr wrap="square" rtlCol="0">
            <a:spAutoFit/>
          </a:bodyPr>
          <a:lstStyle/>
          <a:p>
            <a:r>
              <a:rPr lang="en-US" sz="2400" dirty="0" smtClean="0">
                <a:solidFill>
                  <a:srgbClr val="FFC000"/>
                </a:solidFill>
                <a:latin typeface="Franklin Gothic Medium Cond" panose="020B0606030402020204" pitchFamily="34" charset="0"/>
              </a:rPr>
              <a:t>FALLOUT</a:t>
            </a:r>
            <a:endParaRPr lang="en-US" sz="2400" dirty="0">
              <a:solidFill>
                <a:srgbClr val="FFC000"/>
              </a:solidFill>
              <a:latin typeface="Franklin Gothic Medium Cond" panose="020B0606030402020204" pitchFamily="34" charset="0"/>
            </a:endParaRPr>
          </a:p>
        </p:txBody>
      </p:sp>
      <p:sp>
        <p:nvSpPr>
          <p:cNvPr id="12" name="TextBox 11"/>
          <p:cNvSpPr txBox="1"/>
          <p:nvPr/>
        </p:nvSpPr>
        <p:spPr>
          <a:xfrm>
            <a:off x="2099215" y="1540450"/>
            <a:ext cx="7772414" cy="1138773"/>
          </a:xfrm>
          <a:prstGeom prst="rect">
            <a:avLst/>
          </a:prstGeom>
          <a:noFill/>
        </p:spPr>
        <p:txBody>
          <a:bodyPr wrap="square" rtlCol="0">
            <a:spAutoFit/>
          </a:bodyPr>
          <a:lstStyle/>
          <a:p>
            <a:r>
              <a:rPr lang="en-US" sz="2400" b="1" dirty="0" smtClean="0"/>
              <a:t>Fallout </a:t>
            </a:r>
            <a:r>
              <a:rPr lang="en-US" sz="2400" dirty="0" smtClean="0"/>
              <a:t>exploits </a:t>
            </a:r>
            <a:r>
              <a:rPr lang="en-US" sz="2400" b="1" i="1" dirty="0" smtClean="0"/>
              <a:t>Store-to-load</a:t>
            </a:r>
            <a:r>
              <a:rPr lang="en-US" sz="2400" dirty="0" smtClean="0"/>
              <a:t> to leak data that is why it’s called </a:t>
            </a:r>
            <a:r>
              <a:rPr lang="en-US" sz="2000" b="1" i="1" dirty="0" smtClean="0"/>
              <a:t>Microarchitectural Store-Buffer Data Sampling</a:t>
            </a:r>
            <a:endParaRPr lang="en-US" sz="2400" dirty="0"/>
          </a:p>
        </p:txBody>
      </p:sp>
      <p:sp>
        <p:nvSpPr>
          <p:cNvPr id="13" name="TextBox 12"/>
          <p:cNvSpPr txBox="1"/>
          <p:nvPr/>
        </p:nvSpPr>
        <p:spPr>
          <a:xfrm>
            <a:off x="497276" y="2929851"/>
            <a:ext cx="8810405" cy="830997"/>
          </a:xfrm>
          <a:prstGeom prst="rect">
            <a:avLst/>
          </a:prstGeom>
          <a:noFill/>
        </p:spPr>
        <p:txBody>
          <a:bodyPr wrap="square" rtlCol="0">
            <a:spAutoFit/>
          </a:bodyPr>
          <a:lstStyle/>
          <a:p>
            <a:r>
              <a:rPr lang="en-US" sz="2400" dirty="0" smtClean="0"/>
              <a:t>Store-Buffers are great to boost performance, But Intel’s implementation of </a:t>
            </a:r>
            <a:r>
              <a:rPr lang="en-US" sz="2400" b="1" i="1" dirty="0" smtClean="0"/>
              <a:t>Store-to-load</a:t>
            </a:r>
            <a:r>
              <a:rPr lang="en-US" sz="2400" i="1" dirty="0" smtClean="0"/>
              <a:t> </a:t>
            </a:r>
            <a:r>
              <a:rPr lang="en-US" sz="2400" dirty="0" smtClean="0"/>
              <a:t>is flawed</a:t>
            </a:r>
            <a:endParaRPr lang="en-US" sz="2400" dirty="0"/>
          </a:p>
        </p:txBody>
      </p:sp>
      <p:pic>
        <p:nvPicPr>
          <p:cNvPr id="15" name="Picture 14"/>
          <p:cNvPicPr>
            <a:picLocks noChangeAspect="1"/>
          </p:cNvPicPr>
          <p:nvPr/>
        </p:nvPicPr>
        <p:blipFill>
          <a:blip r:embed="rId6"/>
          <a:stretch>
            <a:fillRect/>
          </a:stretch>
        </p:blipFill>
        <p:spPr>
          <a:xfrm>
            <a:off x="9130260" y="2929851"/>
            <a:ext cx="600594" cy="755849"/>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4058" y="4037060"/>
            <a:ext cx="1190227" cy="785550"/>
          </a:xfrm>
          <a:prstGeom prst="rect">
            <a:avLst/>
          </a:prstGeom>
        </p:spPr>
      </p:pic>
      <p:sp>
        <p:nvSpPr>
          <p:cNvPr id="18" name="TextBox 17"/>
          <p:cNvSpPr txBox="1"/>
          <p:nvPr/>
        </p:nvSpPr>
        <p:spPr>
          <a:xfrm>
            <a:off x="2576183" y="3991613"/>
            <a:ext cx="7576697" cy="830997"/>
          </a:xfrm>
          <a:prstGeom prst="rect">
            <a:avLst/>
          </a:prstGeom>
          <a:noFill/>
        </p:spPr>
        <p:txBody>
          <a:bodyPr wrap="square" rtlCol="0">
            <a:spAutoFit/>
          </a:bodyPr>
          <a:lstStyle/>
          <a:p>
            <a:r>
              <a:rPr lang="en-US" sz="2400" dirty="0" smtClean="0"/>
              <a:t>Store-Buffer can have lots of entries, ex: Skylake have 56 entries, SunnyCove have 72 entries.   </a:t>
            </a:r>
            <a:endParaRPr lang="en-US" sz="2400" dirty="0"/>
          </a:p>
        </p:txBody>
      </p:sp>
      <p:pic>
        <p:nvPicPr>
          <p:cNvPr id="19" name="Picture 18"/>
          <p:cNvPicPr>
            <a:picLocks noChangeAspect="1"/>
          </p:cNvPicPr>
          <p:nvPr/>
        </p:nvPicPr>
        <p:blipFill>
          <a:blip r:embed="rId8"/>
          <a:stretch>
            <a:fillRect/>
          </a:stretch>
        </p:blipFill>
        <p:spPr>
          <a:xfrm>
            <a:off x="5122310" y="5662353"/>
            <a:ext cx="863112" cy="961588"/>
          </a:xfrm>
          <a:prstGeom prst="rect">
            <a:avLst/>
          </a:prstGeom>
        </p:spPr>
      </p:pic>
      <p:sp>
        <p:nvSpPr>
          <p:cNvPr id="20" name="TextBox 19"/>
          <p:cNvSpPr txBox="1"/>
          <p:nvPr/>
        </p:nvSpPr>
        <p:spPr>
          <a:xfrm>
            <a:off x="568559" y="5128523"/>
            <a:ext cx="7533565" cy="830997"/>
          </a:xfrm>
          <a:prstGeom prst="rect">
            <a:avLst/>
          </a:prstGeom>
          <a:noFill/>
        </p:spPr>
        <p:txBody>
          <a:bodyPr wrap="square" rtlCol="0">
            <a:spAutoFit/>
          </a:bodyPr>
          <a:lstStyle/>
          <a:p>
            <a:r>
              <a:rPr lang="en-US" sz="2400" dirty="0" smtClean="0"/>
              <a:t>Similar Buffers like Line-Buffers are exploited by RIDL &amp; Zombieload attacks</a:t>
            </a:r>
            <a:endParaRPr lang="en-US" sz="2400" dirty="0"/>
          </a:p>
        </p:txBody>
      </p:sp>
      <p:pic>
        <p:nvPicPr>
          <p:cNvPr id="21" name="Picture 20"/>
          <p:cNvPicPr>
            <a:picLocks noChangeAspect="1"/>
          </p:cNvPicPr>
          <p:nvPr/>
        </p:nvPicPr>
        <p:blipFill>
          <a:blip r:embed="rId9"/>
          <a:stretch>
            <a:fillRect/>
          </a:stretch>
        </p:blipFill>
        <p:spPr>
          <a:xfrm>
            <a:off x="6398552" y="5662353"/>
            <a:ext cx="645808" cy="1082165"/>
          </a:xfrm>
          <a:prstGeom prst="rect">
            <a:avLst/>
          </a:prstGeom>
        </p:spPr>
      </p:pic>
    </p:spTree>
    <p:extLst>
      <p:ext uri="{BB962C8B-B14F-4D97-AF65-F5344CB8AC3E}">
        <p14:creationId xmlns:p14="http://schemas.microsoft.com/office/powerpoint/2010/main" val="115084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par>
                                <p:cTn id="19" presetID="14" presetClass="entr" presetSubtype="1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horizontal)">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randombar(horizontal)">
                                      <p:cBhvr>
                                        <p:cTn id="26" dur="500"/>
                                        <p:tgtEl>
                                          <p:spTgt spid="18"/>
                                        </p:tgtEl>
                                      </p:cBhvr>
                                    </p:animEffect>
                                  </p:childTnLst>
                                </p:cTn>
                              </p:par>
                              <p:par>
                                <p:cTn id="27" presetID="14" presetClass="entr" presetSubtype="1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randombar(horizontal)">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randombar(horizontal)">
                                      <p:cBhvr>
                                        <p:cTn id="34" dur="500"/>
                                        <p:tgtEl>
                                          <p:spTgt spid="20"/>
                                        </p:tgtEl>
                                      </p:cBhvr>
                                    </p:animEffect>
                                  </p:childTnLst>
                                </p:cTn>
                              </p:par>
                              <p:par>
                                <p:cTn id="35" presetID="14" presetClass="entr" presetSubtype="1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randombar(horizontal)">
                                      <p:cBhvr>
                                        <p:cTn id="37" dur="500"/>
                                        <p:tgtEl>
                                          <p:spTgt spid="19"/>
                                        </p:tgtEl>
                                      </p:cBhvr>
                                    </p:animEffect>
                                  </p:childTnLst>
                                </p:cTn>
                              </p:par>
                              <p:par>
                                <p:cTn id="38" presetID="14" presetClass="entr" presetSubtype="1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randombar(horizontal)">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8"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27546" y="150124"/>
            <a:ext cx="2715905" cy="229282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5" name="Oval 4"/>
          <p:cNvSpPr/>
          <p:nvPr/>
        </p:nvSpPr>
        <p:spPr>
          <a:xfrm>
            <a:off x="634620" y="1023582"/>
            <a:ext cx="2224585" cy="141936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Micro-</a:t>
            </a:r>
            <a:br>
              <a:rPr lang="en-US" dirty="0" smtClean="0"/>
            </a:br>
            <a:r>
              <a:rPr lang="en-US" dirty="0" smtClean="0"/>
              <a:t>Architecture</a:t>
            </a:r>
            <a:endParaRPr lang="en-US" dirty="0"/>
          </a:p>
        </p:txBody>
      </p:sp>
      <p:sp>
        <p:nvSpPr>
          <p:cNvPr id="6" name="TextBox 5"/>
          <p:cNvSpPr txBox="1"/>
          <p:nvPr/>
        </p:nvSpPr>
        <p:spPr>
          <a:xfrm>
            <a:off x="634620" y="463182"/>
            <a:ext cx="1579278" cy="369332"/>
          </a:xfrm>
          <a:prstGeom prst="rect">
            <a:avLst/>
          </a:prstGeom>
          <a:noFill/>
        </p:spPr>
        <p:txBody>
          <a:bodyPr wrap="none" rtlCol="0">
            <a:spAutoFit/>
          </a:bodyPr>
          <a:lstStyle/>
          <a:p>
            <a:r>
              <a:rPr lang="en-US" dirty="0" smtClean="0">
                <a:solidFill>
                  <a:schemeClr val="bg1"/>
                </a:solidFill>
              </a:rPr>
              <a:t>Architecture</a:t>
            </a:r>
            <a:endParaRPr lang="en-US" dirty="0">
              <a:solidFill>
                <a:schemeClr val="bg1"/>
              </a:solidFill>
            </a:endParaRPr>
          </a:p>
        </p:txBody>
      </p:sp>
      <p:sp>
        <p:nvSpPr>
          <p:cNvPr id="7" name="TextBox 6"/>
          <p:cNvSpPr txBox="1"/>
          <p:nvPr/>
        </p:nvSpPr>
        <p:spPr>
          <a:xfrm>
            <a:off x="3603010" y="1023582"/>
            <a:ext cx="7063152" cy="584775"/>
          </a:xfrm>
          <a:prstGeom prst="rect">
            <a:avLst/>
          </a:prstGeom>
          <a:noFill/>
        </p:spPr>
        <p:txBody>
          <a:bodyPr wrap="none" rtlCol="0">
            <a:spAutoFit/>
          </a:bodyPr>
          <a:lstStyle/>
          <a:p>
            <a:r>
              <a:rPr lang="en-US" sz="3200" dirty="0" smtClean="0"/>
              <a:t>Architecture Vs Micro-Architecture</a:t>
            </a:r>
            <a:endParaRPr lang="en-US" sz="3200" dirty="0"/>
          </a:p>
        </p:txBody>
      </p:sp>
      <p:sp>
        <p:nvSpPr>
          <p:cNvPr id="8" name="TextBox 7"/>
          <p:cNvSpPr txBox="1"/>
          <p:nvPr/>
        </p:nvSpPr>
        <p:spPr>
          <a:xfrm>
            <a:off x="634621" y="3002506"/>
            <a:ext cx="7879306" cy="1200329"/>
          </a:xfrm>
          <a:prstGeom prst="rect">
            <a:avLst/>
          </a:prstGeom>
          <a:noFill/>
        </p:spPr>
        <p:txBody>
          <a:bodyPr wrap="square" rtlCol="0">
            <a:spAutoFit/>
          </a:bodyPr>
          <a:lstStyle/>
          <a:p>
            <a:r>
              <a:rPr lang="en-US" sz="2400" b="1" i="1" dirty="0" smtClean="0"/>
              <a:t>Architecture</a:t>
            </a:r>
            <a:r>
              <a:rPr lang="en-US" sz="2400" dirty="0" smtClean="0"/>
              <a:t> is the high-level interface of how a computer works and functions on different instructions</a:t>
            </a:r>
            <a:endParaRPr lang="en-US" sz="2400" b="1" i="1" dirty="0"/>
          </a:p>
        </p:txBody>
      </p:sp>
      <p:sp>
        <p:nvSpPr>
          <p:cNvPr id="9" name="Rectangle 8"/>
          <p:cNvSpPr/>
          <p:nvPr/>
        </p:nvSpPr>
        <p:spPr>
          <a:xfrm>
            <a:off x="634620" y="4509531"/>
            <a:ext cx="7879306" cy="1200329"/>
          </a:xfrm>
          <a:prstGeom prst="rect">
            <a:avLst/>
          </a:prstGeom>
        </p:spPr>
        <p:txBody>
          <a:bodyPr wrap="square">
            <a:spAutoFit/>
          </a:bodyPr>
          <a:lstStyle/>
          <a:p>
            <a:r>
              <a:rPr lang="en-US" sz="2400" b="1" i="1" dirty="0" smtClean="0"/>
              <a:t>Micro-Architecture</a:t>
            </a:r>
            <a:r>
              <a:rPr lang="en-US" sz="2400" dirty="0" smtClean="0"/>
              <a:t> is the way a computer is built and the physical implementation of the processor itself</a:t>
            </a:r>
            <a:endParaRPr lang="en-US" sz="2400" b="1" i="1" dirty="0"/>
          </a:p>
        </p:txBody>
      </p:sp>
    </p:spTree>
    <p:extLst>
      <p:ext uri="{BB962C8B-B14F-4D97-AF65-F5344CB8AC3E}">
        <p14:creationId xmlns:p14="http://schemas.microsoft.com/office/powerpoint/2010/main" val="278827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27546" y="150124"/>
            <a:ext cx="2715905" cy="229282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5" name="Oval 4"/>
          <p:cNvSpPr/>
          <p:nvPr/>
        </p:nvSpPr>
        <p:spPr>
          <a:xfrm>
            <a:off x="634620" y="1023582"/>
            <a:ext cx="2224585" cy="141936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Micro-</a:t>
            </a:r>
            <a:br>
              <a:rPr lang="en-US" dirty="0" smtClean="0"/>
            </a:br>
            <a:r>
              <a:rPr lang="en-US" dirty="0" smtClean="0"/>
              <a:t>Architecture</a:t>
            </a:r>
            <a:endParaRPr lang="en-US" dirty="0"/>
          </a:p>
        </p:txBody>
      </p:sp>
      <p:sp>
        <p:nvSpPr>
          <p:cNvPr id="6" name="TextBox 5"/>
          <p:cNvSpPr txBox="1"/>
          <p:nvPr/>
        </p:nvSpPr>
        <p:spPr>
          <a:xfrm>
            <a:off x="634620" y="463182"/>
            <a:ext cx="1579278" cy="369332"/>
          </a:xfrm>
          <a:prstGeom prst="rect">
            <a:avLst/>
          </a:prstGeom>
          <a:noFill/>
        </p:spPr>
        <p:txBody>
          <a:bodyPr wrap="none" rtlCol="0">
            <a:spAutoFit/>
          </a:bodyPr>
          <a:lstStyle/>
          <a:p>
            <a:r>
              <a:rPr lang="en-US" dirty="0" smtClean="0">
                <a:solidFill>
                  <a:schemeClr val="bg1"/>
                </a:solidFill>
              </a:rPr>
              <a:t>Architecture</a:t>
            </a:r>
            <a:endParaRPr lang="en-US" dirty="0">
              <a:solidFill>
                <a:schemeClr val="bg1"/>
              </a:solidFill>
            </a:endParaRPr>
          </a:p>
        </p:txBody>
      </p:sp>
      <p:sp>
        <p:nvSpPr>
          <p:cNvPr id="7" name="TextBox 6"/>
          <p:cNvSpPr txBox="1"/>
          <p:nvPr/>
        </p:nvSpPr>
        <p:spPr>
          <a:xfrm>
            <a:off x="3603010" y="1023582"/>
            <a:ext cx="7063152" cy="584775"/>
          </a:xfrm>
          <a:prstGeom prst="rect">
            <a:avLst/>
          </a:prstGeom>
          <a:noFill/>
        </p:spPr>
        <p:txBody>
          <a:bodyPr wrap="none" rtlCol="0">
            <a:spAutoFit/>
          </a:bodyPr>
          <a:lstStyle/>
          <a:p>
            <a:r>
              <a:rPr lang="en-US" sz="3200" dirty="0" smtClean="0"/>
              <a:t>Architecture Vs Micro-Architecture</a:t>
            </a:r>
            <a:endParaRPr lang="en-US" sz="3200" dirty="0"/>
          </a:p>
        </p:txBody>
      </p:sp>
      <p:sp>
        <p:nvSpPr>
          <p:cNvPr id="8" name="TextBox 7"/>
          <p:cNvSpPr txBox="1"/>
          <p:nvPr/>
        </p:nvSpPr>
        <p:spPr>
          <a:xfrm>
            <a:off x="498234" y="2756007"/>
            <a:ext cx="10389222" cy="830997"/>
          </a:xfrm>
          <a:prstGeom prst="rect">
            <a:avLst/>
          </a:prstGeom>
          <a:noFill/>
        </p:spPr>
        <p:txBody>
          <a:bodyPr wrap="square" rtlCol="0">
            <a:spAutoFit/>
          </a:bodyPr>
          <a:lstStyle/>
          <a:p>
            <a:r>
              <a:rPr lang="en-US" sz="2400" dirty="0" smtClean="0"/>
              <a:t>Earlier we mentioned Speculative Execution and that it rolls back in case of a mispredicted branch, So what is the problem here?</a:t>
            </a:r>
            <a:endParaRPr lang="en-US" sz="2400" dirty="0"/>
          </a:p>
        </p:txBody>
      </p:sp>
      <p:sp>
        <p:nvSpPr>
          <p:cNvPr id="9" name="TextBox 8"/>
          <p:cNvSpPr txBox="1"/>
          <p:nvPr/>
        </p:nvSpPr>
        <p:spPr>
          <a:xfrm>
            <a:off x="498234" y="3900062"/>
            <a:ext cx="9755238" cy="830997"/>
          </a:xfrm>
          <a:prstGeom prst="rect">
            <a:avLst/>
          </a:prstGeom>
          <a:noFill/>
        </p:spPr>
        <p:txBody>
          <a:bodyPr wrap="square" rtlCol="0">
            <a:spAutoFit/>
          </a:bodyPr>
          <a:lstStyle/>
          <a:p>
            <a:r>
              <a:rPr lang="en-US" sz="2400" dirty="0" smtClean="0"/>
              <a:t>Well, We didn’t mention that Speculative Execution could leave some effects on the Micro-Architectural level and this is </a:t>
            </a:r>
            <a:r>
              <a:rPr lang="en-US" sz="2400" b="1" dirty="0" smtClean="0">
                <a:solidFill>
                  <a:srgbClr val="FF0000"/>
                </a:solidFill>
              </a:rPr>
              <a:t>BAD!</a:t>
            </a:r>
            <a:endParaRPr lang="en-US" sz="2400" dirty="0"/>
          </a:p>
        </p:txBody>
      </p:sp>
      <p:sp>
        <p:nvSpPr>
          <p:cNvPr id="10" name="TextBox 9"/>
          <p:cNvSpPr txBox="1"/>
          <p:nvPr/>
        </p:nvSpPr>
        <p:spPr>
          <a:xfrm>
            <a:off x="498234" y="5044117"/>
            <a:ext cx="9035910" cy="830997"/>
          </a:xfrm>
          <a:prstGeom prst="rect">
            <a:avLst/>
          </a:prstGeom>
          <a:noFill/>
        </p:spPr>
        <p:txBody>
          <a:bodyPr wrap="square" rtlCol="0">
            <a:spAutoFit/>
          </a:bodyPr>
          <a:lstStyle/>
          <a:p>
            <a:r>
              <a:rPr lang="en-US" sz="2400" dirty="0" smtClean="0"/>
              <a:t>So how dangerous are the “traces” left behind Speculative Execution are ? </a:t>
            </a:r>
            <a:r>
              <a:rPr lang="en-US" sz="2400" b="1" dirty="0" smtClean="0">
                <a:solidFill>
                  <a:srgbClr val="FF0000"/>
                </a:solidFill>
              </a:rPr>
              <a:t>VERY DANGEROUS!</a:t>
            </a:r>
            <a:endParaRPr lang="en-US" sz="2400" dirty="0"/>
          </a:p>
        </p:txBody>
      </p:sp>
    </p:spTree>
    <p:extLst>
      <p:ext uri="{BB962C8B-B14F-4D97-AF65-F5344CB8AC3E}">
        <p14:creationId xmlns:p14="http://schemas.microsoft.com/office/powerpoint/2010/main" val="278925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05903" y="0"/>
            <a:ext cx="1253067" cy="815009"/>
          </a:xfrm>
          <a:prstGeom prst="rect">
            <a:avLst/>
          </a:prstGeom>
        </p:spPr>
      </p:pic>
      <p:sp>
        <p:nvSpPr>
          <p:cNvPr id="5" name="TextBox 4"/>
          <p:cNvSpPr txBox="1"/>
          <p:nvPr/>
        </p:nvSpPr>
        <p:spPr>
          <a:xfrm>
            <a:off x="1645920" y="97536"/>
            <a:ext cx="8363712" cy="1077218"/>
          </a:xfrm>
          <a:prstGeom prst="rect">
            <a:avLst/>
          </a:prstGeom>
          <a:noFill/>
        </p:spPr>
        <p:txBody>
          <a:bodyPr wrap="square" rtlCol="0">
            <a:spAutoFit/>
          </a:bodyPr>
          <a:lstStyle/>
          <a:p>
            <a:r>
              <a:rPr lang="en-US" sz="3200" dirty="0" smtClean="0"/>
              <a:t>Simplified Example on A vs MA Speculative Execution Effects</a:t>
            </a:r>
            <a:endParaRPr lang="en-US" sz="3200" dirty="0"/>
          </a:p>
        </p:txBody>
      </p:sp>
      <p:sp>
        <p:nvSpPr>
          <p:cNvPr id="6" name="TextBox 5"/>
          <p:cNvSpPr txBox="1"/>
          <p:nvPr/>
        </p:nvSpPr>
        <p:spPr>
          <a:xfrm>
            <a:off x="205903" y="1463040"/>
            <a:ext cx="5681472" cy="646331"/>
          </a:xfrm>
          <a:prstGeom prst="rect">
            <a:avLst/>
          </a:prstGeom>
          <a:solidFill>
            <a:schemeClr val="bg1"/>
          </a:solidFill>
          <a:ln>
            <a:solidFill>
              <a:schemeClr val="bg1"/>
            </a:solidFill>
          </a:ln>
        </p:spPr>
        <p:txBody>
          <a:bodyPr wrap="square" rtlCol="0">
            <a:spAutoFit/>
          </a:bodyPr>
          <a:lstStyle/>
          <a:p>
            <a:r>
              <a:rPr lang="en-US" b="1" dirty="0" smtClean="0"/>
              <a:t>&gt;</a:t>
            </a:r>
            <a:r>
              <a:rPr lang="en-US" dirty="0" smtClean="0">
                <a:solidFill>
                  <a:srgbClr val="92D050"/>
                </a:solidFill>
              </a:rPr>
              <a:t> hannaha@DESKTOP:</a:t>
            </a:r>
            <a:br>
              <a:rPr lang="en-US" dirty="0" smtClean="0">
                <a:solidFill>
                  <a:srgbClr val="92D050"/>
                </a:solidFill>
              </a:rPr>
            </a:br>
            <a:r>
              <a:rPr lang="en-US" dirty="0" smtClean="0">
                <a:solidFill>
                  <a:schemeClr val="accent1">
                    <a:lumMod val="60000"/>
                    <a:lumOff val="40000"/>
                  </a:schemeClr>
                </a:solidFill>
              </a:rPr>
              <a:t>/mnt/c/Windows/system32</a:t>
            </a:r>
            <a:r>
              <a:rPr lang="en-US" dirty="0" smtClean="0"/>
              <a:t>$ </a:t>
            </a:r>
          </a:p>
        </p:txBody>
      </p:sp>
      <p:sp>
        <p:nvSpPr>
          <p:cNvPr id="7" name="Minus 6"/>
          <p:cNvSpPr/>
          <p:nvPr/>
        </p:nvSpPr>
        <p:spPr>
          <a:xfrm>
            <a:off x="3388111" y="1804571"/>
            <a:ext cx="390144" cy="304800"/>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5903" y="2109371"/>
            <a:ext cx="5681472" cy="1200329"/>
          </a:xfrm>
          <a:prstGeom prst="rect">
            <a:avLst/>
          </a:prstGeom>
          <a:solidFill>
            <a:schemeClr val="bg1"/>
          </a:solidFill>
          <a:ln>
            <a:solidFill>
              <a:schemeClr val="bg1"/>
            </a:solidFill>
          </a:ln>
        </p:spPr>
        <p:txBody>
          <a:bodyPr wrap="square" rtlCol="0">
            <a:spAutoFit/>
          </a:bodyPr>
          <a:lstStyle/>
          <a:p>
            <a:r>
              <a:rPr lang="en-US" dirty="0"/>
              <a:t>	</a:t>
            </a:r>
            <a:r>
              <a:rPr lang="en-US" dirty="0" smtClean="0"/>
              <a:t>			100			if (condition)</a:t>
            </a:r>
          </a:p>
          <a:p>
            <a:r>
              <a:rPr lang="en-US" dirty="0"/>
              <a:t>	</a:t>
            </a:r>
            <a:r>
              <a:rPr lang="en-US" dirty="0" smtClean="0"/>
              <a:t>			104				</a:t>
            </a:r>
            <a:r>
              <a:rPr lang="en-US" sz="1400" dirty="0" smtClean="0"/>
              <a:t>unprivilegedAccess</a:t>
            </a:r>
          </a:p>
          <a:p>
            <a:r>
              <a:rPr lang="en-US" dirty="0"/>
              <a:t>	</a:t>
            </a:r>
            <a:r>
              <a:rPr lang="en-US" dirty="0" smtClean="0"/>
              <a:t>			108			else</a:t>
            </a:r>
          </a:p>
          <a:p>
            <a:r>
              <a:rPr lang="en-US" dirty="0"/>
              <a:t>	</a:t>
            </a:r>
            <a:r>
              <a:rPr lang="en-US" dirty="0" smtClean="0"/>
              <a:t>			112				minus();</a:t>
            </a:r>
            <a:endParaRPr lang="en-US" dirty="0"/>
          </a:p>
        </p:txBody>
      </p:sp>
      <p:sp>
        <p:nvSpPr>
          <p:cNvPr id="9" name="TextBox 8"/>
          <p:cNvSpPr txBox="1"/>
          <p:nvPr/>
        </p:nvSpPr>
        <p:spPr>
          <a:xfrm>
            <a:off x="2888143" y="3768388"/>
            <a:ext cx="2865120" cy="707886"/>
          </a:xfrm>
          <a:prstGeom prst="rect">
            <a:avLst/>
          </a:prstGeom>
          <a:noFill/>
        </p:spPr>
        <p:txBody>
          <a:bodyPr wrap="square" rtlCol="0">
            <a:spAutoFit/>
          </a:bodyPr>
          <a:lstStyle/>
          <a:p>
            <a:r>
              <a:rPr lang="en-US" sz="2000" dirty="0" smtClean="0"/>
              <a:t>Speculatively execute line 104 </a:t>
            </a:r>
            <a:endParaRPr lang="en-US" dirty="0"/>
          </a:p>
        </p:txBody>
      </p:sp>
      <p:sp>
        <p:nvSpPr>
          <p:cNvPr id="10" name="TextBox 9"/>
          <p:cNvSpPr txBox="1"/>
          <p:nvPr/>
        </p:nvSpPr>
        <p:spPr>
          <a:xfrm>
            <a:off x="304800" y="3614500"/>
            <a:ext cx="1901952" cy="1015663"/>
          </a:xfrm>
          <a:prstGeom prst="rect">
            <a:avLst/>
          </a:prstGeom>
          <a:noFill/>
        </p:spPr>
        <p:txBody>
          <a:bodyPr wrap="square" rtlCol="0">
            <a:spAutoFit/>
          </a:bodyPr>
          <a:lstStyle/>
          <a:p>
            <a:r>
              <a:rPr lang="en-US" sz="2000" dirty="0" smtClean="0"/>
              <a:t>Try to compute IF statement</a:t>
            </a:r>
            <a:endParaRPr lang="en-US" sz="2000" dirty="0"/>
          </a:p>
        </p:txBody>
      </p:sp>
      <p:pic>
        <p:nvPicPr>
          <p:cNvPr id="11" name="Picture 10"/>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928488" y="3686297"/>
            <a:ext cx="872067" cy="872067"/>
          </a:xfrm>
          <a:prstGeom prst="rect">
            <a:avLst/>
          </a:prstGeom>
        </p:spPr>
      </p:pic>
      <p:pic>
        <p:nvPicPr>
          <p:cNvPr id="12" name="Picture 1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83117" y="3686296"/>
            <a:ext cx="872067" cy="872067"/>
          </a:xfrm>
          <a:prstGeom prst="rect">
            <a:avLst/>
          </a:prstGeom>
        </p:spPr>
      </p:pic>
      <p:sp>
        <p:nvSpPr>
          <p:cNvPr id="13" name="TextBox 12"/>
          <p:cNvSpPr txBox="1"/>
          <p:nvPr/>
        </p:nvSpPr>
        <p:spPr>
          <a:xfrm>
            <a:off x="6078309" y="3511500"/>
            <a:ext cx="2102361" cy="1323439"/>
          </a:xfrm>
          <a:prstGeom prst="rect">
            <a:avLst/>
          </a:prstGeom>
          <a:noFill/>
        </p:spPr>
        <p:txBody>
          <a:bodyPr wrap="square" rtlCol="0">
            <a:spAutoFit/>
          </a:bodyPr>
          <a:lstStyle/>
          <a:p>
            <a:r>
              <a:rPr lang="en-US" sz="2000" dirty="0" smtClean="0"/>
              <a:t>Unprivileged access is made to victim’s memory</a:t>
            </a:r>
            <a:endParaRPr lang="en-US" sz="2000" dirty="0"/>
          </a:p>
        </p:txBody>
      </p:sp>
      <p:pic>
        <p:nvPicPr>
          <p:cNvPr id="14" name="Picture 13"/>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46655" y="3742297"/>
            <a:ext cx="872067" cy="872067"/>
          </a:xfrm>
          <a:prstGeom prst="rect">
            <a:avLst/>
          </a:prstGeom>
        </p:spPr>
      </p:pic>
      <p:sp>
        <p:nvSpPr>
          <p:cNvPr id="15" name="TextBox 14"/>
          <p:cNvSpPr txBox="1"/>
          <p:nvPr/>
        </p:nvSpPr>
        <p:spPr>
          <a:xfrm>
            <a:off x="9031549" y="3376326"/>
            <a:ext cx="1645920" cy="1631216"/>
          </a:xfrm>
          <a:prstGeom prst="rect">
            <a:avLst/>
          </a:prstGeom>
          <a:noFill/>
        </p:spPr>
        <p:txBody>
          <a:bodyPr wrap="square" rtlCol="0">
            <a:spAutoFit/>
          </a:bodyPr>
          <a:lstStyle/>
          <a:p>
            <a:r>
              <a:rPr lang="en-US" sz="2000" dirty="0" smtClean="0"/>
              <a:t>Memory address not present, Is entered to Cache</a:t>
            </a:r>
            <a:endParaRPr lang="en-US" sz="2000" dirty="0"/>
          </a:p>
        </p:txBody>
      </p:sp>
      <p:pic>
        <p:nvPicPr>
          <p:cNvPr id="16" name="Picture 15"/>
          <p:cNvPicPr>
            <a:picLocks noChangeAspect="1"/>
          </p:cNvPicPr>
          <p:nvPr/>
        </p:nvPicPr>
        <p:blipFill>
          <a:blip r:embed="rId5" cstate="print">
            <a:duotone>
              <a:prstClr val="black"/>
              <a:schemeClr val="accent6">
                <a:tint val="45000"/>
                <a:satMod val="400000"/>
              </a:schemeClr>
            </a:duotone>
            <a:extLst>
              <a:ext uri="{BEBA8EAE-BF5A-486C-A8C5-ECC9F3942E4B}">
                <a14:imgProps xmlns:a14="http://schemas.microsoft.com/office/drawing/2010/main">
                  <a14:imgLayer r:embed="rId6">
                    <a14:imgEffect>
                      <a14:colorTemperature colorTemp="47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97641" y="5118857"/>
            <a:ext cx="872067" cy="872067"/>
          </a:xfrm>
          <a:prstGeom prst="rect">
            <a:avLst/>
          </a:prstGeom>
          <a:noFill/>
        </p:spPr>
      </p:pic>
      <p:sp>
        <p:nvSpPr>
          <p:cNvPr id="17" name="TextBox 16"/>
          <p:cNvSpPr txBox="1"/>
          <p:nvPr/>
        </p:nvSpPr>
        <p:spPr>
          <a:xfrm>
            <a:off x="1077138" y="4993123"/>
            <a:ext cx="2259228" cy="1631216"/>
          </a:xfrm>
          <a:prstGeom prst="rect">
            <a:avLst/>
          </a:prstGeom>
          <a:noFill/>
        </p:spPr>
        <p:txBody>
          <a:bodyPr wrap="square" rtlCol="0">
            <a:spAutoFit/>
          </a:bodyPr>
          <a:lstStyle/>
          <a:p>
            <a:r>
              <a:rPr lang="en-US" sz="2000" dirty="0" smtClean="0"/>
              <a:t>IF statement computed, Clear Pipeline &amp; </a:t>
            </a:r>
            <a:r>
              <a:rPr lang="en-US" sz="2000" dirty="0"/>
              <a:t>r</a:t>
            </a:r>
            <a:r>
              <a:rPr lang="en-US" sz="2000" dirty="0" smtClean="0"/>
              <a:t>evert registers states</a:t>
            </a:r>
            <a:endParaRPr lang="en-US" sz="2000" dirty="0"/>
          </a:p>
        </p:txBody>
      </p:sp>
      <p:cxnSp>
        <p:nvCxnSpPr>
          <p:cNvPr id="19" name="Straight Connector 18"/>
          <p:cNvCxnSpPr/>
          <p:nvPr/>
        </p:nvCxnSpPr>
        <p:spPr>
          <a:xfrm flipH="1">
            <a:off x="2888143" y="4853655"/>
            <a:ext cx="890112" cy="1770684"/>
          </a:xfrm>
          <a:prstGeom prst="line">
            <a:avLst/>
          </a:prstGeom>
        </p:spPr>
        <p:style>
          <a:lnRef idx="3">
            <a:schemeClr val="accent6"/>
          </a:lnRef>
          <a:fillRef idx="0">
            <a:schemeClr val="accent6"/>
          </a:fillRef>
          <a:effectRef idx="2">
            <a:schemeClr val="accent6"/>
          </a:effectRef>
          <a:fontRef idx="minor">
            <a:schemeClr val="tx1"/>
          </a:fontRef>
        </p:style>
      </p:cxnSp>
      <p:sp>
        <p:nvSpPr>
          <p:cNvPr id="20" name="TextBox 19"/>
          <p:cNvSpPr txBox="1"/>
          <p:nvPr/>
        </p:nvSpPr>
        <p:spPr>
          <a:xfrm>
            <a:off x="3721536" y="4945368"/>
            <a:ext cx="1752672" cy="1631216"/>
          </a:xfrm>
          <a:prstGeom prst="rect">
            <a:avLst/>
          </a:prstGeom>
          <a:noFill/>
        </p:spPr>
        <p:txBody>
          <a:bodyPr wrap="square" rtlCol="0">
            <a:spAutoFit/>
          </a:bodyPr>
          <a:lstStyle/>
          <a:p>
            <a:r>
              <a:rPr lang="en-US" sz="2000" b="1" dirty="0" smtClean="0">
                <a:solidFill>
                  <a:srgbClr val="FF0000"/>
                </a:solidFill>
              </a:rPr>
              <a:t>Unprivileged memory address’s data still in cache</a:t>
            </a:r>
            <a:endParaRPr lang="en-US" sz="2000" b="1" dirty="0">
              <a:solidFill>
                <a:srgbClr val="FF0000"/>
              </a:solidFill>
            </a:endParaRPr>
          </a:p>
        </p:txBody>
      </p:sp>
      <p:pic>
        <p:nvPicPr>
          <p:cNvPr id="21" name="Picture 20"/>
          <p:cNvPicPr>
            <a:picLocks noChangeAspect="1"/>
          </p:cNvPicPr>
          <p:nvPr/>
        </p:nvPicPr>
        <p:blipFill>
          <a:blip r:embed="rId5" cstate="print">
            <a:duotone>
              <a:prstClr val="black"/>
              <a:schemeClr val="accent6">
                <a:tint val="45000"/>
                <a:satMod val="400000"/>
              </a:schemeClr>
            </a:duotone>
            <a:extLst>
              <a:ext uri="{BEBA8EAE-BF5A-486C-A8C5-ECC9F3942E4B}">
                <a14:imgProps xmlns:a14="http://schemas.microsoft.com/office/drawing/2010/main">
                  <a14:imgLayer r:embed="rId6">
                    <a14:imgEffect>
                      <a14:colorTemperature colorTemp="47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74208" y="5263221"/>
            <a:ext cx="872067" cy="872067"/>
          </a:xfrm>
          <a:prstGeom prst="rect">
            <a:avLst/>
          </a:prstGeom>
          <a:noFill/>
        </p:spPr>
      </p:pic>
      <p:sp>
        <p:nvSpPr>
          <p:cNvPr id="22" name="TextBox 21"/>
          <p:cNvSpPr txBox="1"/>
          <p:nvPr/>
        </p:nvSpPr>
        <p:spPr>
          <a:xfrm>
            <a:off x="6428944" y="5052587"/>
            <a:ext cx="3141775" cy="1631216"/>
          </a:xfrm>
          <a:prstGeom prst="rect">
            <a:avLst/>
          </a:prstGeom>
          <a:noFill/>
        </p:spPr>
        <p:txBody>
          <a:bodyPr wrap="square" rtlCol="0">
            <a:spAutoFit/>
          </a:bodyPr>
          <a:lstStyle/>
          <a:p>
            <a:r>
              <a:rPr lang="en-US" sz="2000" dirty="0" smtClean="0"/>
              <a:t>Attacker uses Cache-side-channel (ex. Flush+Reload) attack</a:t>
            </a:r>
            <a:r>
              <a:rPr lang="ar-LB" sz="2000" dirty="0" smtClean="0"/>
              <a:t> </a:t>
            </a:r>
            <a:r>
              <a:rPr lang="en-US" sz="2000" dirty="0" smtClean="0"/>
              <a:t>to recover leaked data from cache…</a:t>
            </a:r>
            <a:endParaRPr lang="en-US" sz="2000" dirty="0"/>
          </a:p>
        </p:txBody>
      </p:sp>
      <p:pic>
        <p:nvPicPr>
          <p:cNvPr id="23" name="Picture 22"/>
          <p:cNvPicPr>
            <a:picLocks noChangeAspect="1"/>
          </p:cNvPicPr>
          <p:nvPr/>
        </p:nvPicPr>
        <p:blipFill>
          <a:blip r:embed="rId7">
            <a:duotone>
              <a:prstClr val="black"/>
              <a:schemeClr val="accent6">
                <a:tint val="45000"/>
                <a:satMod val="400000"/>
              </a:schemeClr>
            </a:duotone>
          </a:blip>
          <a:stretch>
            <a:fillRect/>
          </a:stretch>
        </p:blipFill>
        <p:spPr>
          <a:xfrm>
            <a:off x="9858787" y="4967901"/>
            <a:ext cx="1737429" cy="1681660"/>
          </a:xfrm>
          <a:prstGeom prst="rect">
            <a:avLst/>
          </a:prstGeom>
        </p:spPr>
      </p:pic>
    </p:spTree>
    <p:extLst>
      <p:ext uri="{BB962C8B-B14F-4D97-AF65-F5344CB8AC3E}">
        <p14:creationId xmlns:p14="http://schemas.microsoft.com/office/powerpoint/2010/main" val="299062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0"/>
                            </p:stCondLst>
                            <p:childTnLst>
                              <p:par>
                                <p:cTn id="11" presetID="27" presetClass="emph" presetSubtype="0" fill="remove" grpId="1" nodeType="afterEffect">
                                  <p:stCondLst>
                                    <p:cond delay="300"/>
                                  </p:stCondLst>
                                  <p:childTnLst>
                                    <p:animClr clrSpc="rgb" dir="cw">
                                      <p:cBhvr override="childStyle">
                                        <p:cTn id="12" dur="250" autoRev="1" fill="remove"/>
                                        <p:tgtEl>
                                          <p:spTgt spid="7"/>
                                        </p:tgtEl>
                                        <p:attrNameLst>
                                          <p:attrName>style.color</p:attrName>
                                        </p:attrNameLst>
                                      </p:cBhvr>
                                      <p:to>
                                        <a:schemeClr val="bg1"/>
                                      </p:to>
                                    </p:animClr>
                                    <p:animClr clrSpc="rgb" dir="cw">
                                      <p:cBhvr>
                                        <p:cTn id="13" dur="250" autoRev="1" fill="remove"/>
                                        <p:tgtEl>
                                          <p:spTgt spid="7"/>
                                        </p:tgtEl>
                                        <p:attrNameLst>
                                          <p:attrName>fillcolor</p:attrName>
                                        </p:attrNameLst>
                                      </p:cBhvr>
                                      <p:to>
                                        <a:schemeClr val="bg1"/>
                                      </p:to>
                                    </p:animClr>
                                    <p:set>
                                      <p:cBhvr>
                                        <p:cTn id="14" dur="250" autoRev="1" fill="remove"/>
                                        <p:tgtEl>
                                          <p:spTgt spid="7"/>
                                        </p:tgtEl>
                                        <p:attrNameLst>
                                          <p:attrName>fill.type</p:attrName>
                                        </p:attrNameLst>
                                      </p:cBhvr>
                                      <p:to>
                                        <p:strVal val="solid"/>
                                      </p:to>
                                    </p:set>
                                    <p:set>
                                      <p:cBhvr>
                                        <p:cTn id="15" dur="250" autoRev="1" fill="remove"/>
                                        <p:tgtEl>
                                          <p:spTgt spid="7"/>
                                        </p:tgtEl>
                                        <p:attrNameLst>
                                          <p:attrName>fill.on</p:attrName>
                                        </p:attrNameLst>
                                      </p:cBhvr>
                                      <p:to>
                                        <p:strVal val="true"/>
                                      </p:to>
                                    </p:set>
                                  </p:childTnLst>
                                </p:cTn>
                              </p:par>
                            </p:childTnLst>
                          </p:cTn>
                        </p:par>
                        <p:par>
                          <p:cTn id="16" fill="hold">
                            <p:stCondLst>
                              <p:cond delay="800"/>
                            </p:stCondLst>
                            <p:childTnLst>
                              <p:par>
                                <p:cTn id="17" presetID="27" presetClass="emph" presetSubtype="0" fill="remove" grpId="2" nodeType="afterEffect">
                                  <p:stCondLst>
                                    <p:cond delay="0"/>
                                  </p:stCondLst>
                                  <p:childTnLst>
                                    <p:animClr clrSpc="rgb" dir="cw">
                                      <p:cBhvr override="childStyle">
                                        <p:cTn id="18" dur="250" autoRev="1" fill="remove"/>
                                        <p:tgtEl>
                                          <p:spTgt spid="7"/>
                                        </p:tgtEl>
                                        <p:attrNameLst>
                                          <p:attrName>style.color</p:attrName>
                                        </p:attrNameLst>
                                      </p:cBhvr>
                                      <p:to>
                                        <a:schemeClr val="bg1"/>
                                      </p:to>
                                    </p:animClr>
                                    <p:animClr clrSpc="rgb" dir="cw">
                                      <p:cBhvr>
                                        <p:cTn id="19" dur="250" autoRev="1" fill="remove"/>
                                        <p:tgtEl>
                                          <p:spTgt spid="7"/>
                                        </p:tgtEl>
                                        <p:attrNameLst>
                                          <p:attrName>fillcolor</p:attrName>
                                        </p:attrNameLst>
                                      </p:cBhvr>
                                      <p:to>
                                        <a:schemeClr val="bg1"/>
                                      </p:to>
                                    </p:animClr>
                                    <p:set>
                                      <p:cBhvr>
                                        <p:cTn id="20" dur="250" autoRev="1" fill="remove"/>
                                        <p:tgtEl>
                                          <p:spTgt spid="7"/>
                                        </p:tgtEl>
                                        <p:attrNameLst>
                                          <p:attrName>fill.type</p:attrName>
                                        </p:attrNameLst>
                                      </p:cBhvr>
                                      <p:to>
                                        <p:strVal val="solid"/>
                                      </p:to>
                                    </p:set>
                                    <p:set>
                                      <p:cBhvr>
                                        <p:cTn id="21" dur="250" autoRev="1" fill="remove"/>
                                        <p:tgtEl>
                                          <p:spTgt spid="7"/>
                                        </p:tgtEl>
                                        <p:attrNameLst>
                                          <p:attrName>fill.on</p:attrName>
                                        </p:attrNameLst>
                                      </p:cBhvr>
                                      <p:to>
                                        <p:strVal val="true"/>
                                      </p:to>
                                    </p:set>
                                  </p:childTnLst>
                                </p:cTn>
                              </p:par>
                            </p:childTnLst>
                          </p:cTn>
                        </p:par>
                        <p:par>
                          <p:cTn id="22" fill="hold">
                            <p:stCondLst>
                              <p:cond delay="1300"/>
                            </p:stCondLst>
                            <p:childTnLst>
                              <p:par>
                                <p:cTn id="23" presetID="27" presetClass="emph" presetSubtype="0" fill="remove" grpId="3" nodeType="afterEffect">
                                  <p:stCondLst>
                                    <p:cond delay="0"/>
                                  </p:stCondLst>
                                  <p:childTnLst>
                                    <p:animClr clrSpc="rgb" dir="cw">
                                      <p:cBhvr override="childStyle">
                                        <p:cTn id="24" dur="250" autoRev="1" fill="remove"/>
                                        <p:tgtEl>
                                          <p:spTgt spid="7"/>
                                        </p:tgtEl>
                                        <p:attrNameLst>
                                          <p:attrName>style.color</p:attrName>
                                        </p:attrNameLst>
                                      </p:cBhvr>
                                      <p:to>
                                        <a:schemeClr val="bg1"/>
                                      </p:to>
                                    </p:animClr>
                                    <p:animClr clrSpc="rgb" dir="cw">
                                      <p:cBhvr>
                                        <p:cTn id="25" dur="250" autoRev="1" fill="remove"/>
                                        <p:tgtEl>
                                          <p:spTgt spid="7"/>
                                        </p:tgtEl>
                                        <p:attrNameLst>
                                          <p:attrName>fillcolor</p:attrName>
                                        </p:attrNameLst>
                                      </p:cBhvr>
                                      <p:to>
                                        <a:schemeClr val="bg1"/>
                                      </p:to>
                                    </p:animClr>
                                    <p:set>
                                      <p:cBhvr>
                                        <p:cTn id="26" dur="250" autoRev="1" fill="remove"/>
                                        <p:tgtEl>
                                          <p:spTgt spid="7"/>
                                        </p:tgtEl>
                                        <p:attrNameLst>
                                          <p:attrName>fill.type</p:attrName>
                                        </p:attrNameLst>
                                      </p:cBhvr>
                                      <p:to>
                                        <p:strVal val="solid"/>
                                      </p:to>
                                    </p:set>
                                    <p:set>
                                      <p:cBhvr>
                                        <p:cTn id="27" dur="250" autoRev="1" fill="remove"/>
                                        <p:tgtEl>
                                          <p:spTgt spid="7"/>
                                        </p:tgtEl>
                                        <p:attrNameLst>
                                          <p:attrName>fill.on</p:attrName>
                                        </p:attrNameLst>
                                      </p:cBhvr>
                                      <p:to>
                                        <p:strVal val="true"/>
                                      </p:to>
                                    </p:set>
                                  </p:childTnLst>
                                </p:cTn>
                              </p:par>
                            </p:childTnLst>
                          </p:cTn>
                        </p:par>
                        <p:par>
                          <p:cTn id="28" fill="hold">
                            <p:stCondLst>
                              <p:cond delay="1800"/>
                            </p:stCondLst>
                            <p:childTnLst>
                              <p:par>
                                <p:cTn id="29" presetID="1" presetClass="exit" presetSubtype="0" fill="hold" grpId="4" nodeType="after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par>
                          <p:cTn id="31" fill="hold">
                            <p:stCondLst>
                              <p:cond delay="1800"/>
                            </p:stCondLst>
                            <p:childTnLst>
                              <p:par>
                                <p:cTn id="32" presetID="1" presetClass="entr" presetSubtype="0" fill="hold" grpId="0" nodeType="afterEffect">
                                  <p:stCondLst>
                                    <p:cond delay="500"/>
                                  </p:stCondLst>
                                  <p:iterate type="lt">
                                    <p:tmAbs val="30"/>
                                  </p:iterate>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left)">
                                      <p:cBhvr>
                                        <p:cTn id="61" dur="500"/>
                                        <p:tgtEl>
                                          <p:spTgt spid="14"/>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15">
                                            <p:txEl>
                                              <p:pRg st="0" end="0"/>
                                            </p:txEl>
                                          </p:spTgt>
                                        </p:tgtEl>
                                        <p:attrNameLst>
                                          <p:attrName>style.visibility</p:attrName>
                                        </p:attrNameLst>
                                      </p:cBhvr>
                                      <p:to>
                                        <p:strVal val="visible"/>
                                      </p:to>
                                    </p:set>
                                    <p:animEffect transition="in" filter="fade">
                                      <p:cBhvr>
                                        <p:cTn id="65" dur="500"/>
                                        <p:tgtEl>
                                          <p:spTgt spid="15">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wipe(left)">
                                      <p:cBhvr>
                                        <p:cTn id="70" dur="500"/>
                                        <p:tgtEl>
                                          <p:spTgt spid="16"/>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0" nodeType="afterEffect">
                                  <p:stCondLst>
                                    <p:cond delay="0"/>
                                  </p:stCondLst>
                                  <p:childTnLst>
                                    <p:set>
                                      <p:cBhvr>
                                        <p:cTn id="81" dur="1" fill="hold">
                                          <p:stCondLst>
                                            <p:cond delay="0"/>
                                          </p:stCondLst>
                                        </p:cTn>
                                        <p:tgtEl>
                                          <p:spTgt spid="2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wipe(left)">
                                      <p:cBhvr>
                                        <p:cTn id="86" dur="500"/>
                                        <p:tgtEl>
                                          <p:spTgt spid="21"/>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par>
                          <p:cTn id="91" fill="hold">
                            <p:stCondLst>
                              <p:cond delay="1000"/>
                            </p:stCondLst>
                            <p:childTnLst>
                              <p:par>
                                <p:cTn id="92" presetID="53" presetClass="entr" presetSubtype="16" fill="hold" nodeType="afterEffect">
                                  <p:stCondLst>
                                    <p:cond delay="0"/>
                                  </p:stCondLst>
                                  <p:childTnLst>
                                    <p:set>
                                      <p:cBhvr>
                                        <p:cTn id="93" dur="1" fill="hold">
                                          <p:stCondLst>
                                            <p:cond delay="0"/>
                                          </p:stCondLst>
                                        </p:cTn>
                                        <p:tgtEl>
                                          <p:spTgt spid="23"/>
                                        </p:tgtEl>
                                        <p:attrNameLst>
                                          <p:attrName>style.visibility</p:attrName>
                                        </p:attrNameLst>
                                      </p:cBhvr>
                                      <p:to>
                                        <p:strVal val="visible"/>
                                      </p:to>
                                    </p:set>
                                    <p:anim calcmode="lin" valueType="num">
                                      <p:cBhvr>
                                        <p:cTn id="94" dur="500" fill="hold"/>
                                        <p:tgtEl>
                                          <p:spTgt spid="23"/>
                                        </p:tgtEl>
                                        <p:attrNameLst>
                                          <p:attrName>ppt_w</p:attrName>
                                        </p:attrNameLst>
                                      </p:cBhvr>
                                      <p:tavLst>
                                        <p:tav tm="0">
                                          <p:val>
                                            <p:fltVal val="0"/>
                                          </p:val>
                                        </p:tav>
                                        <p:tav tm="100000">
                                          <p:val>
                                            <p:strVal val="#ppt_w"/>
                                          </p:val>
                                        </p:tav>
                                      </p:tavLst>
                                    </p:anim>
                                    <p:anim calcmode="lin" valueType="num">
                                      <p:cBhvr>
                                        <p:cTn id="95" dur="500" fill="hold"/>
                                        <p:tgtEl>
                                          <p:spTgt spid="23"/>
                                        </p:tgtEl>
                                        <p:attrNameLst>
                                          <p:attrName>ppt_h</p:attrName>
                                        </p:attrNameLst>
                                      </p:cBhvr>
                                      <p:tavLst>
                                        <p:tav tm="0">
                                          <p:val>
                                            <p:fltVal val="0"/>
                                          </p:val>
                                        </p:tav>
                                        <p:tav tm="100000">
                                          <p:val>
                                            <p:strVal val="#ppt_h"/>
                                          </p:val>
                                        </p:tav>
                                      </p:tavLst>
                                    </p:anim>
                                    <p:animEffect transition="in" filter="fade">
                                      <p:cBhvr>
                                        <p:cTn id="9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7" grpId="2" animBg="1"/>
      <p:bldP spid="7" grpId="3" animBg="1"/>
      <p:bldP spid="7" grpId="4" animBg="1"/>
      <p:bldP spid="8" grpId="0" animBg="1"/>
      <p:bldP spid="9" grpId="0"/>
      <p:bldP spid="10" grpId="0"/>
      <p:bldP spid="13" grpId="0"/>
      <p:bldP spid="17" grpId="0"/>
      <p:bldP spid="20"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5950" y="310491"/>
            <a:ext cx="1895868" cy="2966935"/>
          </a:xfrm>
          <a:ln>
            <a:noFill/>
          </a:ln>
        </p:spPr>
      </p:pic>
      <p:sp>
        <p:nvSpPr>
          <p:cNvPr id="5" name="TextBox 4"/>
          <p:cNvSpPr txBox="1"/>
          <p:nvPr/>
        </p:nvSpPr>
        <p:spPr>
          <a:xfrm>
            <a:off x="3037280" y="1101462"/>
            <a:ext cx="9494196" cy="1384995"/>
          </a:xfrm>
          <a:prstGeom prst="rect">
            <a:avLst/>
          </a:prstGeom>
          <a:noFill/>
        </p:spPr>
        <p:txBody>
          <a:bodyPr wrap="square" rtlCol="0">
            <a:spAutoFit/>
          </a:bodyPr>
          <a:lstStyle/>
          <a:p>
            <a:r>
              <a:rPr lang="en-US" sz="2800" b="1" dirty="0" smtClean="0"/>
              <a:t>Meltdown</a:t>
            </a:r>
            <a:r>
              <a:rPr lang="en-US" sz="2800" dirty="0"/>
              <a:t> </a:t>
            </a:r>
            <a:r>
              <a:rPr lang="en-US" sz="2800" dirty="0" smtClean="0"/>
              <a:t>is a security vulnerability that affects microprocessors allowing attackers to leak sensitive data    </a:t>
            </a:r>
            <a:endParaRPr lang="en-US" sz="28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575" y="4010317"/>
            <a:ext cx="1882243" cy="1894372"/>
          </a:xfrm>
          <a:prstGeom prst="rect">
            <a:avLst/>
          </a:prstGeom>
        </p:spPr>
      </p:pic>
      <p:sp>
        <p:nvSpPr>
          <p:cNvPr id="7" name="TextBox 6"/>
          <p:cNvSpPr txBox="1"/>
          <p:nvPr/>
        </p:nvSpPr>
        <p:spPr>
          <a:xfrm>
            <a:off x="808243" y="5904689"/>
            <a:ext cx="1647805" cy="584775"/>
          </a:xfrm>
          <a:prstGeom prst="rect">
            <a:avLst/>
          </a:prstGeom>
          <a:noFill/>
        </p:spPr>
        <p:txBody>
          <a:bodyPr wrap="square" rtlCol="0">
            <a:spAutoFit/>
          </a:bodyPr>
          <a:lstStyle/>
          <a:p>
            <a:r>
              <a:rPr lang="en-US" sz="3200" dirty="0" smtClean="0">
                <a:solidFill>
                  <a:srgbClr val="FFC000"/>
                </a:solidFill>
                <a:latin typeface="Franklin Gothic Medium Cond" panose="020B0606030402020204" pitchFamily="34" charset="0"/>
              </a:rPr>
              <a:t>FALLOUT</a:t>
            </a:r>
            <a:endParaRPr lang="en-US" sz="3200" dirty="0">
              <a:solidFill>
                <a:srgbClr val="FFC000"/>
              </a:solidFill>
              <a:latin typeface="Franklin Gothic Medium Cond" panose="020B0606030402020204" pitchFamily="34" charset="0"/>
            </a:endParaRPr>
          </a:p>
        </p:txBody>
      </p:sp>
      <p:sp>
        <p:nvSpPr>
          <p:cNvPr id="9" name="TextBox 8"/>
          <p:cNvSpPr txBox="1"/>
          <p:nvPr/>
        </p:nvSpPr>
        <p:spPr>
          <a:xfrm>
            <a:off x="3037280" y="4416357"/>
            <a:ext cx="8161506" cy="1384995"/>
          </a:xfrm>
          <a:prstGeom prst="rect">
            <a:avLst/>
          </a:prstGeom>
          <a:noFill/>
        </p:spPr>
        <p:txBody>
          <a:bodyPr wrap="square" rtlCol="0">
            <a:spAutoFit/>
          </a:bodyPr>
          <a:lstStyle/>
          <a:p>
            <a:r>
              <a:rPr lang="en-US" sz="2800" b="1" dirty="0" smtClean="0"/>
              <a:t>Fallout</a:t>
            </a:r>
            <a:r>
              <a:rPr lang="en-US" sz="2800" dirty="0" smtClean="0"/>
              <a:t> is a Meltdown-like attack that leaks data from the Store-Buffer, A component used by the CPU.</a:t>
            </a:r>
            <a:endParaRPr lang="en-US" sz="2800" b="1" dirty="0"/>
          </a:p>
        </p:txBody>
      </p:sp>
    </p:spTree>
    <p:extLst>
      <p:ext uri="{BB962C8B-B14F-4D97-AF65-F5344CB8AC3E}">
        <p14:creationId xmlns:p14="http://schemas.microsoft.com/office/powerpoint/2010/main" val="8101391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69219" y="202081"/>
            <a:ext cx="1149383" cy="1554884"/>
          </a:xfrm>
          <a:ln>
            <a:noFill/>
          </a:ln>
        </p:spPr>
      </p:pic>
      <p:sp>
        <p:nvSpPr>
          <p:cNvPr id="2" name="TextBox 1"/>
          <p:cNvSpPr txBox="1"/>
          <p:nvPr/>
        </p:nvSpPr>
        <p:spPr>
          <a:xfrm>
            <a:off x="2060448" y="502469"/>
            <a:ext cx="9204960" cy="954107"/>
          </a:xfrm>
          <a:prstGeom prst="rect">
            <a:avLst/>
          </a:prstGeom>
          <a:noFill/>
        </p:spPr>
        <p:txBody>
          <a:bodyPr wrap="square" rtlCol="0">
            <a:spAutoFit/>
          </a:bodyPr>
          <a:lstStyle/>
          <a:p>
            <a:r>
              <a:rPr lang="en-US" sz="2800" i="1" dirty="0" smtClean="0"/>
              <a:t>Meltdown</a:t>
            </a:r>
            <a:r>
              <a:rPr lang="he-IL" sz="2800" dirty="0" smtClean="0"/>
              <a:t> </a:t>
            </a:r>
            <a:r>
              <a:rPr lang="en-US" sz="2800" dirty="0" smtClean="0"/>
              <a:t>is a hardware vulnerability that allows a malicious process to read unauthorized data</a:t>
            </a:r>
            <a:endParaRPr lang="en-US" sz="2800" dirty="0"/>
          </a:p>
        </p:txBody>
      </p:sp>
      <p:pic>
        <p:nvPicPr>
          <p:cNvPr id="3" name="Picture 2"/>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569218" y="2282184"/>
            <a:ext cx="1250302" cy="836103"/>
          </a:xfrm>
          <a:prstGeom prst="rect">
            <a:avLst/>
          </a:prstGeom>
        </p:spPr>
      </p:pic>
      <p:sp>
        <p:nvSpPr>
          <p:cNvPr id="5" name="TextBox 4"/>
          <p:cNvSpPr txBox="1"/>
          <p:nvPr/>
        </p:nvSpPr>
        <p:spPr>
          <a:xfrm>
            <a:off x="2157984" y="2223181"/>
            <a:ext cx="9355446" cy="954107"/>
          </a:xfrm>
          <a:prstGeom prst="rect">
            <a:avLst/>
          </a:prstGeom>
          <a:noFill/>
        </p:spPr>
        <p:txBody>
          <a:bodyPr wrap="none" rtlCol="0">
            <a:spAutoFit/>
          </a:bodyPr>
          <a:lstStyle/>
          <a:p>
            <a:r>
              <a:rPr lang="en-US" sz="2800" i="1" dirty="0" smtClean="0"/>
              <a:t>Meltdown</a:t>
            </a:r>
            <a:r>
              <a:rPr lang="he-IL" sz="2800" dirty="0" smtClean="0"/>
              <a:t> </a:t>
            </a:r>
            <a:r>
              <a:rPr lang="en-US" sz="2800" dirty="0" smtClean="0"/>
              <a:t>was issued a Common Vulnerabilities and </a:t>
            </a:r>
            <a:br>
              <a:rPr lang="en-US" sz="2800" dirty="0" smtClean="0"/>
            </a:br>
            <a:r>
              <a:rPr lang="en-US" sz="2800" dirty="0" smtClean="0"/>
              <a:t>Exposures ID of </a:t>
            </a:r>
            <a:r>
              <a:rPr lang="en-US" sz="2800" i="1" dirty="0" smtClean="0"/>
              <a:t>CVE-2017-5754</a:t>
            </a:r>
            <a:endParaRPr lang="en-US" sz="2800" dirty="0"/>
          </a:p>
        </p:txBody>
      </p:sp>
      <p:pic>
        <p:nvPicPr>
          <p:cNvPr id="6" name="Picture 5"/>
          <p:cNvPicPr>
            <a:picLocks noChangeAspect="1"/>
          </p:cNvPicPr>
          <p:nvPr/>
        </p:nvPicPr>
        <p:blipFill>
          <a:blip r:embed="rId6">
            <a:duotone>
              <a:schemeClr val="accent3">
                <a:shade val="45000"/>
                <a:satMod val="135000"/>
              </a:schemeClr>
              <a:prstClr val="white"/>
            </a:duotone>
          </a:blip>
          <a:stretch>
            <a:fillRect/>
          </a:stretch>
        </p:blipFill>
        <p:spPr>
          <a:xfrm>
            <a:off x="622680" y="3643506"/>
            <a:ext cx="1196840" cy="1232150"/>
          </a:xfrm>
          <a:prstGeom prst="rect">
            <a:avLst/>
          </a:prstGeom>
        </p:spPr>
      </p:pic>
      <p:sp>
        <p:nvSpPr>
          <p:cNvPr id="7" name="TextBox 6"/>
          <p:cNvSpPr txBox="1"/>
          <p:nvPr/>
        </p:nvSpPr>
        <p:spPr>
          <a:xfrm>
            <a:off x="2157984" y="4028748"/>
            <a:ext cx="7876032" cy="461665"/>
          </a:xfrm>
          <a:prstGeom prst="rect">
            <a:avLst/>
          </a:prstGeom>
          <a:noFill/>
        </p:spPr>
        <p:txBody>
          <a:bodyPr wrap="square" rtlCol="0">
            <a:spAutoFit/>
          </a:bodyPr>
          <a:lstStyle/>
          <a:p>
            <a:r>
              <a:rPr lang="en-US" sz="2400" i="1" dirty="0" smtClean="0"/>
              <a:t>Meltdown</a:t>
            </a:r>
            <a:r>
              <a:rPr lang="en-US" sz="2400" dirty="0" smtClean="0"/>
              <a:t> is also called  </a:t>
            </a:r>
            <a:r>
              <a:rPr lang="en-US" sz="2400" i="1" dirty="0" smtClean="0">
                <a:effectLst>
                  <a:outerShdw blurRad="38100" dist="38100" dir="2700000" algn="tl">
                    <a:srgbClr val="000000">
                      <a:alpha val="43137"/>
                    </a:srgbClr>
                  </a:outerShdw>
                </a:effectLst>
              </a:rPr>
              <a:t>Rogue Data Cache Load</a:t>
            </a:r>
            <a:endParaRPr lang="en-US" sz="2400" dirty="0"/>
          </a:p>
        </p:txBody>
      </p:sp>
      <p:pic>
        <p:nvPicPr>
          <p:cNvPr id="8" name="Picture 7"/>
          <p:cNvPicPr>
            <a:picLocks noChangeAspect="1"/>
          </p:cNvPicPr>
          <p:nvPr/>
        </p:nvPicPr>
        <p:blipFill>
          <a:blip r:embed="rId7"/>
          <a:stretch>
            <a:fillRect/>
          </a:stretch>
        </p:blipFill>
        <p:spPr>
          <a:xfrm>
            <a:off x="569629" y="5291328"/>
            <a:ext cx="1148973" cy="1362998"/>
          </a:xfrm>
          <a:prstGeom prst="rect">
            <a:avLst/>
          </a:prstGeom>
        </p:spPr>
      </p:pic>
      <p:sp>
        <p:nvSpPr>
          <p:cNvPr id="9" name="TextBox 8"/>
          <p:cNvSpPr txBox="1"/>
          <p:nvPr/>
        </p:nvSpPr>
        <p:spPr>
          <a:xfrm>
            <a:off x="2060448" y="5372662"/>
            <a:ext cx="7741920" cy="1200329"/>
          </a:xfrm>
          <a:prstGeom prst="rect">
            <a:avLst/>
          </a:prstGeom>
          <a:noFill/>
        </p:spPr>
        <p:txBody>
          <a:bodyPr wrap="square" rtlCol="0">
            <a:spAutoFit/>
          </a:bodyPr>
          <a:lstStyle/>
          <a:p>
            <a:r>
              <a:rPr lang="en-US" sz="2400" i="1" dirty="0" smtClean="0"/>
              <a:t>Meltdown</a:t>
            </a:r>
            <a:r>
              <a:rPr lang="en-US" sz="2400" dirty="0" smtClean="0"/>
              <a:t> is usually associated with a “brother” attack called </a:t>
            </a:r>
            <a:r>
              <a:rPr lang="en-US" sz="2400" i="1" dirty="0" smtClean="0">
                <a:effectLst>
                  <a:outerShdw blurRad="38100" dist="38100" dir="2700000" algn="tl">
                    <a:srgbClr val="000000">
                      <a:alpha val="43137"/>
                    </a:srgbClr>
                  </a:outerShdw>
                </a:effectLst>
              </a:rPr>
              <a:t>Spectre, </a:t>
            </a:r>
            <a:r>
              <a:rPr lang="en-US" sz="2400" dirty="0" smtClean="0"/>
              <a:t>More dangerous &amp; harder to catch</a:t>
            </a:r>
            <a:endParaRPr lang="en-US" sz="2400" dirty="0"/>
          </a:p>
        </p:txBody>
      </p:sp>
    </p:spTree>
    <p:extLst>
      <p:ext uri="{BB962C8B-B14F-4D97-AF65-F5344CB8AC3E}">
        <p14:creationId xmlns:p14="http://schemas.microsoft.com/office/powerpoint/2010/main" val="318728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nodeType="after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Effect transition="in" filter="fade">
                                      <p:cBhvr>
                                        <p:cTn id="39" dur="1000"/>
                                        <p:tgtEl>
                                          <p:spTgt spid="7">
                                            <p:txEl>
                                              <p:pRg st="0" end="0"/>
                                            </p:txEl>
                                          </p:spTgt>
                                        </p:tgtEl>
                                      </p:cBhvr>
                                    </p:animEffect>
                                    <p:anim calcmode="lin" valueType="num">
                                      <p:cBhvr>
                                        <p:cTn id="4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42" presetClass="entr" presetSubtype="0" fill="hold" nodeType="afterEffect">
                                  <p:stCondLst>
                                    <p:cond delay="0"/>
                                  </p:stCondLst>
                                  <p:childTnLst>
                                    <p:set>
                                      <p:cBhvr>
                                        <p:cTn id="51" dur="1" fill="hold">
                                          <p:stCondLst>
                                            <p:cond delay="0"/>
                                          </p:stCondLst>
                                        </p:cTn>
                                        <p:tgtEl>
                                          <p:spTgt spid="9">
                                            <p:txEl>
                                              <p:pRg st="0" end="0"/>
                                            </p:txEl>
                                          </p:spTgt>
                                        </p:tgtEl>
                                        <p:attrNameLst>
                                          <p:attrName>style.visibility</p:attrName>
                                        </p:attrNameLst>
                                      </p:cBhvr>
                                      <p:to>
                                        <p:strVal val="visible"/>
                                      </p:to>
                                    </p:set>
                                    <p:animEffect transition="in" filter="fade">
                                      <p:cBhvr>
                                        <p:cTn id="52" dur="1000"/>
                                        <p:tgtEl>
                                          <p:spTgt spid="9">
                                            <p:txEl>
                                              <p:pRg st="0" end="0"/>
                                            </p:txEl>
                                          </p:spTgt>
                                        </p:tgtEl>
                                      </p:cBhvr>
                                    </p:animEffect>
                                    <p:anim calcmode="lin" valueType="num">
                                      <p:cBhvr>
                                        <p:cTn id="5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394" y="329183"/>
            <a:ext cx="739992" cy="1001061"/>
          </a:xfrm>
          <a:ln>
            <a:noFill/>
          </a:ln>
        </p:spPr>
      </p:pic>
      <p:sp>
        <p:nvSpPr>
          <p:cNvPr id="5" name="TextBox 4"/>
          <p:cNvSpPr txBox="1"/>
          <p:nvPr/>
        </p:nvSpPr>
        <p:spPr>
          <a:xfrm>
            <a:off x="1474762" y="414214"/>
            <a:ext cx="8376374" cy="830997"/>
          </a:xfrm>
          <a:prstGeom prst="rect">
            <a:avLst/>
          </a:prstGeom>
          <a:noFill/>
        </p:spPr>
        <p:txBody>
          <a:bodyPr wrap="square" rtlCol="0">
            <a:spAutoFit/>
          </a:bodyPr>
          <a:lstStyle/>
          <a:p>
            <a:r>
              <a:rPr lang="en-US" sz="2400" dirty="0" smtClean="0"/>
              <a:t>So how does Meltdown work ? We need to explain </a:t>
            </a:r>
            <a:r>
              <a:rPr lang="en-US" sz="2400" i="1" dirty="0" smtClean="0">
                <a:effectLst>
                  <a:outerShdw blurRad="38100" dist="38100" dir="2700000" algn="tl">
                    <a:srgbClr val="000000">
                      <a:alpha val="43137"/>
                    </a:srgbClr>
                  </a:outerShdw>
                </a:effectLst>
              </a:rPr>
              <a:t>Out-of-Order Execution</a:t>
            </a:r>
            <a:r>
              <a:rPr lang="en-US" sz="2400" dirty="0" smtClean="0"/>
              <a:t> first to understand it</a:t>
            </a:r>
            <a:endParaRPr lang="en-US" sz="2400"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83181" y="2125199"/>
            <a:ext cx="1160417" cy="965127"/>
          </a:xfrm>
          <a:prstGeom prst="rect">
            <a:avLst/>
          </a:prstGeom>
        </p:spPr>
      </p:pic>
      <p:sp>
        <p:nvSpPr>
          <p:cNvPr id="7" name="TextBox 6"/>
          <p:cNvSpPr txBox="1"/>
          <p:nvPr/>
        </p:nvSpPr>
        <p:spPr>
          <a:xfrm>
            <a:off x="1719072" y="1822932"/>
            <a:ext cx="7315200" cy="1569660"/>
          </a:xfrm>
          <a:prstGeom prst="rect">
            <a:avLst/>
          </a:prstGeom>
          <a:noFill/>
        </p:spPr>
        <p:txBody>
          <a:bodyPr wrap="square" rtlCol="0">
            <a:spAutoFit/>
          </a:bodyPr>
          <a:lstStyle/>
          <a:p>
            <a:r>
              <a:rPr lang="en-US" sz="2400" dirty="0" smtClean="0"/>
              <a:t>Out-of-Order is an instruction execution method that may perform instructions in an order different from the one that appears in the program to consume CPU resources efficiently</a:t>
            </a:r>
            <a:endParaRPr lang="en-US" sz="2400" dirty="0"/>
          </a:p>
        </p:txBody>
      </p:sp>
    </p:spTree>
    <p:extLst>
      <p:ext uri="{BB962C8B-B14F-4D97-AF65-F5344CB8AC3E}">
        <p14:creationId xmlns:p14="http://schemas.microsoft.com/office/powerpoint/2010/main" val="108088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1519" y="0"/>
            <a:ext cx="1253067" cy="815009"/>
          </a:xfrm>
          <a:prstGeom prst="rect">
            <a:avLst/>
          </a:prstGeom>
        </p:spPr>
      </p:pic>
      <p:sp>
        <p:nvSpPr>
          <p:cNvPr id="5" name="TextBox 4"/>
          <p:cNvSpPr txBox="1"/>
          <p:nvPr/>
        </p:nvSpPr>
        <p:spPr>
          <a:xfrm>
            <a:off x="181519" y="863022"/>
            <a:ext cx="5681472" cy="646331"/>
          </a:xfrm>
          <a:prstGeom prst="rect">
            <a:avLst/>
          </a:prstGeom>
          <a:solidFill>
            <a:schemeClr val="bg1"/>
          </a:solidFill>
          <a:ln>
            <a:solidFill>
              <a:schemeClr val="bg1"/>
            </a:solidFill>
          </a:ln>
        </p:spPr>
        <p:txBody>
          <a:bodyPr wrap="square" rtlCol="0">
            <a:spAutoFit/>
          </a:bodyPr>
          <a:lstStyle/>
          <a:p>
            <a:r>
              <a:rPr lang="en-US" b="1" dirty="0" smtClean="0"/>
              <a:t>&gt;</a:t>
            </a:r>
            <a:r>
              <a:rPr lang="en-US" dirty="0" smtClean="0">
                <a:solidFill>
                  <a:srgbClr val="92D050"/>
                </a:solidFill>
              </a:rPr>
              <a:t> hannaha@DESKTOP:</a:t>
            </a:r>
            <a:br>
              <a:rPr lang="en-US" dirty="0" smtClean="0">
                <a:solidFill>
                  <a:srgbClr val="92D050"/>
                </a:solidFill>
              </a:rPr>
            </a:br>
            <a:r>
              <a:rPr lang="en-US" dirty="0" smtClean="0">
                <a:solidFill>
                  <a:schemeClr val="accent1">
                    <a:lumMod val="60000"/>
                    <a:lumOff val="40000"/>
                  </a:schemeClr>
                </a:solidFill>
              </a:rPr>
              <a:t>/mnt/c/Windows/system32</a:t>
            </a:r>
            <a:r>
              <a:rPr lang="en-US" dirty="0" smtClean="0"/>
              <a:t>$ </a:t>
            </a:r>
          </a:p>
        </p:txBody>
      </p:sp>
      <p:sp>
        <p:nvSpPr>
          <p:cNvPr id="6" name="Minus 5"/>
          <p:cNvSpPr/>
          <p:nvPr/>
        </p:nvSpPr>
        <p:spPr>
          <a:xfrm>
            <a:off x="3401664" y="1242801"/>
            <a:ext cx="390144" cy="304800"/>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81519" y="1493516"/>
            <a:ext cx="5681472" cy="923330"/>
          </a:xfrm>
          <a:prstGeom prst="rect">
            <a:avLst/>
          </a:prstGeom>
          <a:solidFill>
            <a:schemeClr val="bg1"/>
          </a:solidFill>
          <a:ln>
            <a:solidFill>
              <a:schemeClr val="bg1"/>
            </a:solidFill>
          </a:ln>
        </p:spPr>
        <p:txBody>
          <a:bodyPr wrap="square" rtlCol="0">
            <a:spAutoFit/>
          </a:bodyPr>
          <a:lstStyle/>
          <a:p>
            <a:r>
              <a:rPr lang="he-IL" dirty="0" smtClean="0"/>
              <a:t>	</a:t>
            </a:r>
            <a:r>
              <a:rPr lang="en-US" dirty="0" smtClean="0"/>
              <a:t>100		char probe_array[256*4096];</a:t>
            </a:r>
          </a:p>
          <a:p>
            <a:r>
              <a:rPr lang="en-US" dirty="0"/>
              <a:t>	</a:t>
            </a:r>
            <a:r>
              <a:rPr lang="en-US" dirty="0" smtClean="0"/>
              <a:t>104 		for(i=0; i&lt;256*4096; i++)</a:t>
            </a:r>
          </a:p>
          <a:p>
            <a:r>
              <a:rPr lang="en-US" dirty="0"/>
              <a:t>	</a:t>
            </a:r>
            <a:r>
              <a:rPr lang="en-US" dirty="0" smtClean="0"/>
              <a:t>108			_mm_clflush(&amp;probe_array[</a:t>
            </a:r>
            <a:r>
              <a:rPr lang="en-US" dirty="0" err="1" smtClean="0"/>
              <a:t>i</a:t>
            </a:r>
            <a:r>
              <a:rPr lang="en-US" dirty="0" smtClean="0"/>
              <a:t>]);</a:t>
            </a:r>
            <a:endParaRPr lang="en-US" dirty="0"/>
          </a:p>
        </p:txBody>
      </p:sp>
      <p:sp>
        <p:nvSpPr>
          <p:cNvPr id="8" name="TextBox 7"/>
          <p:cNvSpPr txBox="1"/>
          <p:nvPr/>
        </p:nvSpPr>
        <p:spPr>
          <a:xfrm>
            <a:off x="512064" y="2474976"/>
            <a:ext cx="10094976" cy="830997"/>
          </a:xfrm>
          <a:prstGeom prst="rect">
            <a:avLst/>
          </a:prstGeom>
          <a:noFill/>
        </p:spPr>
        <p:txBody>
          <a:bodyPr wrap="square" rtlCol="0">
            <a:spAutoFit/>
          </a:bodyPr>
          <a:lstStyle/>
          <a:p>
            <a:r>
              <a:rPr lang="en-US" sz="2400" dirty="0" smtClean="0"/>
              <a:t>Probe_array is the array used in the attack, We will use it to detect </a:t>
            </a:r>
            <a:br>
              <a:rPr lang="en-US" sz="2400" dirty="0" smtClean="0"/>
            </a:br>
            <a:r>
              <a:rPr lang="en-US" sz="2400" dirty="0" smtClean="0"/>
              <a:t>the secret value we retrieved </a:t>
            </a:r>
            <a:endParaRPr lang="en-US" sz="2400" dirty="0"/>
          </a:p>
        </p:txBody>
      </p:sp>
      <p:sp>
        <p:nvSpPr>
          <p:cNvPr id="9" name="TextBox 8"/>
          <p:cNvSpPr txBox="1"/>
          <p:nvPr/>
        </p:nvSpPr>
        <p:spPr>
          <a:xfrm>
            <a:off x="512064" y="3324338"/>
            <a:ext cx="10094976" cy="830997"/>
          </a:xfrm>
          <a:prstGeom prst="rect">
            <a:avLst/>
          </a:prstGeom>
          <a:noFill/>
        </p:spPr>
        <p:txBody>
          <a:bodyPr wrap="square" rtlCol="0">
            <a:spAutoFit/>
          </a:bodyPr>
          <a:lstStyle/>
          <a:p>
            <a:r>
              <a:rPr lang="en-US" sz="2400" dirty="0" smtClean="0"/>
              <a:t>In the loop we flush every line from the cache so we can measure </a:t>
            </a:r>
            <a:br>
              <a:rPr lang="en-US" sz="2400" dirty="0" smtClean="0"/>
            </a:br>
            <a:r>
              <a:rPr lang="en-US" sz="2400" dirty="0" smtClean="0"/>
              <a:t>the times and reveal the secret value</a:t>
            </a:r>
            <a:endParaRPr lang="en-US" sz="2400" dirty="0"/>
          </a:p>
        </p:txBody>
      </p:sp>
      <p:sp>
        <p:nvSpPr>
          <p:cNvPr id="10" name="TextBox 9"/>
          <p:cNvSpPr txBox="1"/>
          <p:nvPr/>
        </p:nvSpPr>
        <p:spPr>
          <a:xfrm>
            <a:off x="181519" y="4271596"/>
            <a:ext cx="5681472" cy="646331"/>
          </a:xfrm>
          <a:prstGeom prst="rect">
            <a:avLst/>
          </a:prstGeom>
          <a:solidFill>
            <a:schemeClr val="bg1"/>
          </a:solidFill>
          <a:ln>
            <a:solidFill>
              <a:schemeClr val="bg1"/>
            </a:solidFill>
          </a:ln>
        </p:spPr>
        <p:txBody>
          <a:bodyPr wrap="square" rtlCol="0">
            <a:spAutoFit/>
          </a:bodyPr>
          <a:lstStyle/>
          <a:p>
            <a:r>
              <a:rPr lang="he-IL" dirty="0" smtClean="0"/>
              <a:t>	</a:t>
            </a:r>
            <a:r>
              <a:rPr lang="en-US" dirty="0" smtClean="0"/>
              <a:t>112		char* kernel_pointer = 0xBAADF00D;</a:t>
            </a:r>
          </a:p>
          <a:p>
            <a:r>
              <a:rPr lang="en-US" dirty="0"/>
              <a:t>	</a:t>
            </a:r>
            <a:r>
              <a:rPr lang="en-US" dirty="0" smtClean="0"/>
              <a:t>116		char secret = *kernel_pointer;</a:t>
            </a:r>
            <a:endParaRPr lang="en-US" dirty="0"/>
          </a:p>
        </p:txBody>
      </p:sp>
      <p:sp>
        <p:nvSpPr>
          <p:cNvPr id="11" name="TextBox 10"/>
          <p:cNvSpPr txBox="1"/>
          <p:nvPr/>
        </p:nvSpPr>
        <p:spPr>
          <a:xfrm>
            <a:off x="512064" y="5120958"/>
            <a:ext cx="9363456" cy="1569660"/>
          </a:xfrm>
          <a:prstGeom prst="rect">
            <a:avLst/>
          </a:prstGeom>
          <a:noFill/>
        </p:spPr>
        <p:txBody>
          <a:bodyPr wrap="square" rtlCol="0">
            <a:spAutoFit/>
          </a:bodyPr>
          <a:lstStyle/>
          <a:p>
            <a:r>
              <a:rPr lang="en-US" sz="2400" dirty="0" smtClean="0"/>
              <a:t>Kernel_pointer points to a secret value we want to reveal, and line 116 dereferences that value but wait doesn’t that cause an exception because we don’t have access to kernel memory ?</a:t>
            </a:r>
            <a:endParaRPr lang="en-US" sz="2400" dirty="0"/>
          </a:p>
        </p:txBody>
      </p:sp>
    </p:spTree>
    <p:extLst>
      <p:ext uri="{BB962C8B-B14F-4D97-AF65-F5344CB8AC3E}">
        <p14:creationId xmlns:p14="http://schemas.microsoft.com/office/powerpoint/2010/main" val="50925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27" presetClass="emph" presetSubtype="0" fill="remove" grpId="1" nodeType="afterEffect">
                                  <p:stCondLst>
                                    <p:cond delay="300"/>
                                  </p:stCondLst>
                                  <p:childTnLst>
                                    <p:animClr clrSpc="rgb" dir="cw">
                                      <p:cBhvr override="childStyle">
                                        <p:cTn id="12" dur="250" autoRev="1" fill="remove"/>
                                        <p:tgtEl>
                                          <p:spTgt spid="6"/>
                                        </p:tgtEl>
                                        <p:attrNameLst>
                                          <p:attrName>style.color</p:attrName>
                                        </p:attrNameLst>
                                      </p:cBhvr>
                                      <p:to>
                                        <a:schemeClr val="bg1"/>
                                      </p:to>
                                    </p:animClr>
                                    <p:animClr clrSpc="rgb" dir="cw">
                                      <p:cBhvr>
                                        <p:cTn id="13" dur="250" autoRev="1" fill="remove"/>
                                        <p:tgtEl>
                                          <p:spTgt spid="6"/>
                                        </p:tgtEl>
                                        <p:attrNameLst>
                                          <p:attrName>fillcolor</p:attrName>
                                        </p:attrNameLst>
                                      </p:cBhvr>
                                      <p:to>
                                        <a:schemeClr val="bg1"/>
                                      </p:to>
                                    </p:animClr>
                                    <p:set>
                                      <p:cBhvr>
                                        <p:cTn id="14" dur="250" autoRev="1" fill="remove"/>
                                        <p:tgtEl>
                                          <p:spTgt spid="6"/>
                                        </p:tgtEl>
                                        <p:attrNameLst>
                                          <p:attrName>fill.type</p:attrName>
                                        </p:attrNameLst>
                                      </p:cBhvr>
                                      <p:to>
                                        <p:strVal val="solid"/>
                                      </p:to>
                                    </p:set>
                                    <p:set>
                                      <p:cBhvr>
                                        <p:cTn id="15" dur="250" autoRev="1" fill="remove"/>
                                        <p:tgtEl>
                                          <p:spTgt spid="6"/>
                                        </p:tgtEl>
                                        <p:attrNameLst>
                                          <p:attrName>fill.on</p:attrName>
                                        </p:attrNameLst>
                                      </p:cBhvr>
                                      <p:to>
                                        <p:strVal val="true"/>
                                      </p:to>
                                    </p:set>
                                  </p:childTnLst>
                                </p:cTn>
                              </p:par>
                            </p:childTnLst>
                          </p:cTn>
                        </p:par>
                        <p:par>
                          <p:cTn id="16" fill="hold">
                            <p:stCondLst>
                              <p:cond delay="800"/>
                            </p:stCondLst>
                            <p:childTnLst>
                              <p:par>
                                <p:cTn id="17" presetID="27" presetClass="emph" presetSubtype="0" fill="remove" grpId="2" nodeType="afterEffect">
                                  <p:stCondLst>
                                    <p:cond delay="0"/>
                                  </p:stCondLst>
                                  <p:childTnLst>
                                    <p:animClr clrSpc="rgb" dir="cw">
                                      <p:cBhvr override="childStyle">
                                        <p:cTn id="18" dur="250" autoRev="1" fill="remove"/>
                                        <p:tgtEl>
                                          <p:spTgt spid="6"/>
                                        </p:tgtEl>
                                        <p:attrNameLst>
                                          <p:attrName>style.color</p:attrName>
                                        </p:attrNameLst>
                                      </p:cBhvr>
                                      <p:to>
                                        <a:schemeClr val="bg1"/>
                                      </p:to>
                                    </p:animClr>
                                    <p:animClr clrSpc="rgb" dir="cw">
                                      <p:cBhvr>
                                        <p:cTn id="19" dur="250" autoRev="1" fill="remove"/>
                                        <p:tgtEl>
                                          <p:spTgt spid="6"/>
                                        </p:tgtEl>
                                        <p:attrNameLst>
                                          <p:attrName>fillcolor</p:attrName>
                                        </p:attrNameLst>
                                      </p:cBhvr>
                                      <p:to>
                                        <a:schemeClr val="bg1"/>
                                      </p:to>
                                    </p:animClr>
                                    <p:set>
                                      <p:cBhvr>
                                        <p:cTn id="20" dur="250" autoRev="1" fill="remove"/>
                                        <p:tgtEl>
                                          <p:spTgt spid="6"/>
                                        </p:tgtEl>
                                        <p:attrNameLst>
                                          <p:attrName>fill.type</p:attrName>
                                        </p:attrNameLst>
                                      </p:cBhvr>
                                      <p:to>
                                        <p:strVal val="solid"/>
                                      </p:to>
                                    </p:set>
                                    <p:set>
                                      <p:cBhvr>
                                        <p:cTn id="21" dur="250" autoRev="1" fill="remove"/>
                                        <p:tgtEl>
                                          <p:spTgt spid="6"/>
                                        </p:tgtEl>
                                        <p:attrNameLst>
                                          <p:attrName>fill.on</p:attrName>
                                        </p:attrNameLst>
                                      </p:cBhvr>
                                      <p:to>
                                        <p:strVal val="true"/>
                                      </p:to>
                                    </p:set>
                                  </p:childTnLst>
                                </p:cTn>
                              </p:par>
                            </p:childTnLst>
                          </p:cTn>
                        </p:par>
                        <p:par>
                          <p:cTn id="22" fill="hold">
                            <p:stCondLst>
                              <p:cond delay="1300"/>
                            </p:stCondLst>
                            <p:childTnLst>
                              <p:par>
                                <p:cTn id="23" presetID="27" presetClass="emph" presetSubtype="0" fill="remove" grpId="3" nodeType="afterEffect">
                                  <p:stCondLst>
                                    <p:cond delay="0"/>
                                  </p:stCondLst>
                                  <p:childTnLst>
                                    <p:animClr clrSpc="rgb" dir="cw">
                                      <p:cBhvr override="childStyle">
                                        <p:cTn id="24" dur="250" autoRev="1" fill="remove"/>
                                        <p:tgtEl>
                                          <p:spTgt spid="6"/>
                                        </p:tgtEl>
                                        <p:attrNameLst>
                                          <p:attrName>style.color</p:attrName>
                                        </p:attrNameLst>
                                      </p:cBhvr>
                                      <p:to>
                                        <a:schemeClr val="bg1"/>
                                      </p:to>
                                    </p:animClr>
                                    <p:animClr clrSpc="rgb" dir="cw">
                                      <p:cBhvr>
                                        <p:cTn id="25" dur="250" autoRev="1" fill="remove"/>
                                        <p:tgtEl>
                                          <p:spTgt spid="6"/>
                                        </p:tgtEl>
                                        <p:attrNameLst>
                                          <p:attrName>fillcolor</p:attrName>
                                        </p:attrNameLst>
                                      </p:cBhvr>
                                      <p:to>
                                        <a:schemeClr val="bg1"/>
                                      </p:to>
                                    </p:animClr>
                                    <p:set>
                                      <p:cBhvr>
                                        <p:cTn id="26" dur="250" autoRev="1" fill="remove"/>
                                        <p:tgtEl>
                                          <p:spTgt spid="6"/>
                                        </p:tgtEl>
                                        <p:attrNameLst>
                                          <p:attrName>fill.type</p:attrName>
                                        </p:attrNameLst>
                                      </p:cBhvr>
                                      <p:to>
                                        <p:strVal val="solid"/>
                                      </p:to>
                                    </p:set>
                                    <p:set>
                                      <p:cBhvr>
                                        <p:cTn id="27" dur="250" autoRev="1" fill="remove"/>
                                        <p:tgtEl>
                                          <p:spTgt spid="6"/>
                                        </p:tgtEl>
                                        <p:attrNameLst>
                                          <p:attrName>fill.on</p:attrName>
                                        </p:attrNameLst>
                                      </p:cBhvr>
                                      <p:to>
                                        <p:strVal val="true"/>
                                      </p:to>
                                    </p:set>
                                  </p:childTnLst>
                                </p:cTn>
                              </p:par>
                            </p:childTnLst>
                          </p:cTn>
                        </p:par>
                        <p:par>
                          <p:cTn id="28" fill="hold">
                            <p:stCondLst>
                              <p:cond delay="1800"/>
                            </p:stCondLst>
                            <p:childTnLst>
                              <p:par>
                                <p:cTn id="29" presetID="1" presetClass="exit" presetSubtype="0" fill="hold" grpId="4" nodeType="afterEffect">
                                  <p:stCondLst>
                                    <p:cond delay="0"/>
                                  </p:stCondLst>
                                  <p:childTnLst>
                                    <p:set>
                                      <p:cBhvr>
                                        <p:cTn id="30" dur="1" fill="hold">
                                          <p:stCondLst>
                                            <p:cond delay="0"/>
                                          </p:stCondLst>
                                        </p:cTn>
                                        <p:tgtEl>
                                          <p:spTgt spid="6"/>
                                        </p:tgtEl>
                                        <p:attrNameLst>
                                          <p:attrName>style.visibility</p:attrName>
                                        </p:attrNameLst>
                                      </p:cBhvr>
                                      <p:to>
                                        <p:strVal val="hidden"/>
                                      </p:to>
                                    </p:set>
                                  </p:childTnLst>
                                </p:cTn>
                              </p:par>
                            </p:childTnLst>
                          </p:cTn>
                        </p:par>
                        <p:par>
                          <p:cTn id="31" fill="hold">
                            <p:stCondLst>
                              <p:cond delay="1800"/>
                            </p:stCondLst>
                            <p:childTnLst>
                              <p:par>
                                <p:cTn id="32" presetID="1" presetClass="entr" presetSubtype="0" fill="hold" grpId="0" nodeType="afterEffect">
                                  <p:stCondLst>
                                    <p:cond delay="500"/>
                                  </p:stCondLst>
                                  <p:iterate type="lt">
                                    <p:tmAbs val="30"/>
                                  </p:iterate>
                                  <p:childTnLst>
                                    <p:set>
                                      <p:cBhvr>
                                        <p:cTn id="33" dur="1" fill="hold">
                                          <p:stCondLst>
                                            <p:cond delay="0"/>
                                          </p:stCondLst>
                                        </p:cTn>
                                        <p:tgtEl>
                                          <p:spTgt spid="7"/>
                                        </p:tgtEl>
                                        <p:attrNameLst>
                                          <p:attrName>style.visibility</p:attrName>
                                        </p:attrNameLst>
                                      </p:cBhvr>
                                      <p:to>
                                        <p:strVal val="visible"/>
                                      </p:to>
                                    </p:set>
                                  </p:childTnLst>
                                </p:cTn>
                              </p:par>
                            </p:childTnLst>
                          </p:cTn>
                        </p:par>
                        <p:par>
                          <p:cTn id="34" fill="hold">
                            <p:stCondLst>
                              <p:cond delay="4881"/>
                            </p:stCondLst>
                            <p:childTnLst>
                              <p:par>
                                <p:cTn id="35" presetID="42"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par>
                          <p:cTn id="40" fill="hold">
                            <p:stCondLst>
                              <p:cond delay="5881"/>
                            </p:stCondLst>
                            <p:childTnLst>
                              <p:par>
                                <p:cTn id="41" presetID="42"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iterate type="lt">
                                    <p:tmAbs val="30"/>
                                  </p:iterate>
                                  <p:childTnLst>
                                    <p:set>
                                      <p:cBhvr>
                                        <p:cTn id="49" dur="1" fill="hold">
                                          <p:stCondLst>
                                            <p:cond delay="0"/>
                                          </p:stCondLst>
                                        </p:cTn>
                                        <p:tgtEl>
                                          <p:spTgt spid="10"/>
                                        </p:tgtEl>
                                        <p:attrNameLst>
                                          <p:attrName>style.visibility</p:attrName>
                                        </p:attrNameLst>
                                      </p:cBhvr>
                                      <p:to>
                                        <p:strVal val="visible"/>
                                      </p:to>
                                    </p:set>
                                  </p:childTnLst>
                                </p:cTn>
                              </p:par>
                            </p:childTnLst>
                          </p:cTn>
                        </p:par>
                        <p:par>
                          <p:cTn id="50" fill="hold">
                            <p:stCondLst>
                              <p:cond delay="1891"/>
                            </p:stCondLst>
                            <p:childTnLst>
                              <p:par>
                                <p:cTn id="51" presetID="42" presetClass="entr" presetSubtype="0" fill="hold" nodeType="afterEffect">
                                  <p:stCondLst>
                                    <p:cond delay="0"/>
                                  </p:stCondLst>
                                  <p:childTnLst>
                                    <p:set>
                                      <p:cBhvr>
                                        <p:cTn id="52" dur="1" fill="hold">
                                          <p:stCondLst>
                                            <p:cond delay="0"/>
                                          </p:stCondLst>
                                        </p:cTn>
                                        <p:tgtEl>
                                          <p:spTgt spid="11">
                                            <p:txEl>
                                              <p:pRg st="0" end="0"/>
                                            </p:txEl>
                                          </p:spTgt>
                                        </p:tgtEl>
                                        <p:attrNameLst>
                                          <p:attrName>style.visibility</p:attrName>
                                        </p:attrNameLst>
                                      </p:cBhvr>
                                      <p:to>
                                        <p:strVal val="visible"/>
                                      </p:to>
                                    </p:set>
                                    <p:animEffect transition="in" filter="fade">
                                      <p:cBhvr>
                                        <p:cTn id="53" dur="1000"/>
                                        <p:tgtEl>
                                          <p:spTgt spid="11">
                                            <p:txEl>
                                              <p:pRg st="0" end="0"/>
                                            </p:txEl>
                                          </p:spTgt>
                                        </p:tgtEl>
                                      </p:cBhvr>
                                    </p:animEffect>
                                    <p:anim calcmode="lin" valueType="num">
                                      <p:cBhvr>
                                        <p:cTn id="5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5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6" grpId="2" animBg="1"/>
      <p:bldP spid="6" grpId="3" animBg="1"/>
      <p:bldP spid="6" grpId="4" animBg="1"/>
      <p:bldP spid="7" grpId="0" animBg="1"/>
      <p:bldP spid="8" grpId="0"/>
      <p:bldP spid="9" grpId="0"/>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1519" y="0"/>
            <a:ext cx="1253067" cy="815009"/>
          </a:xfrm>
          <a:prstGeom prst="rect">
            <a:avLst/>
          </a:prstGeom>
        </p:spPr>
      </p:pic>
      <p:sp>
        <p:nvSpPr>
          <p:cNvPr id="7" name="TextBox 6"/>
          <p:cNvSpPr txBox="1"/>
          <p:nvPr/>
        </p:nvSpPr>
        <p:spPr>
          <a:xfrm>
            <a:off x="181518" y="932684"/>
            <a:ext cx="6694769" cy="369332"/>
          </a:xfrm>
          <a:prstGeom prst="rect">
            <a:avLst/>
          </a:prstGeom>
          <a:solidFill>
            <a:schemeClr val="bg1"/>
          </a:solidFill>
          <a:ln>
            <a:solidFill>
              <a:schemeClr val="bg1"/>
            </a:solidFill>
          </a:ln>
        </p:spPr>
        <p:txBody>
          <a:bodyPr wrap="square" rtlCol="0">
            <a:spAutoFit/>
          </a:bodyPr>
          <a:lstStyle/>
          <a:p>
            <a:r>
              <a:rPr lang="he-IL" dirty="0" smtClean="0"/>
              <a:t>	</a:t>
            </a:r>
            <a:r>
              <a:rPr lang="en-US" dirty="0" smtClean="0"/>
              <a:t>120		char dummy = probe_array[secret*4096];</a:t>
            </a:r>
            <a:endParaRPr lang="en-US" dirty="0"/>
          </a:p>
        </p:txBody>
      </p:sp>
      <p:sp>
        <p:nvSpPr>
          <p:cNvPr id="8" name="TextBox 7"/>
          <p:cNvSpPr txBox="1"/>
          <p:nvPr/>
        </p:nvSpPr>
        <p:spPr>
          <a:xfrm>
            <a:off x="487680" y="1560576"/>
            <a:ext cx="10863072" cy="830997"/>
          </a:xfrm>
          <a:prstGeom prst="rect">
            <a:avLst/>
          </a:prstGeom>
          <a:noFill/>
        </p:spPr>
        <p:txBody>
          <a:bodyPr wrap="square" rtlCol="0">
            <a:spAutoFit/>
          </a:bodyPr>
          <a:lstStyle/>
          <a:p>
            <a:r>
              <a:rPr lang="en-US" sz="2400" dirty="0" smtClean="0"/>
              <a:t>Dummy wont be really used, But because of Out-of-Order that array element is brought to cache</a:t>
            </a:r>
            <a:endParaRPr lang="en-US" sz="2400" dirty="0"/>
          </a:p>
        </p:txBody>
      </p:sp>
      <p:sp>
        <p:nvSpPr>
          <p:cNvPr id="13" name="TextBox 12"/>
          <p:cNvSpPr txBox="1"/>
          <p:nvPr/>
        </p:nvSpPr>
        <p:spPr>
          <a:xfrm>
            <a:off x="181518" y="2767580"/>
            <a:ext cx="7950546" cy="646331"/>
          </a:xfrm>
          <a:prstGeom prst="rect">
            <a:avLst/>
          </a:prstGeom>
          <a:solidFill>
            <a:schemeClr val="bg1"/>
          </a:solidFill>
          <a:ln>
            <a:solidFill>
              <a:schemeClr val="bg1"/>
            </a:solidFill>
          </a:ln>
        </p:spPr>
        <p:txBody>
          <a:bodyPr wrap="square" rtlCol="0">
            <a:spAutoFit/>
          </a:bodyPr>
          <a:lstStyle/>
          <a:p>
            <a:r>
              <a:rPr lang="he-IL" dirty="0" smtClean="0"/>
              <a:t>	</a:t>
            </a:r>
            <a:r>
              <a:rPr lang="en-US" dirty="0" smtClean="0"/>
              <a:t>124		for(i=0; i &lt; 256; i++)</a:t>
            </a:r>
            <a:endParaRPr lang="en-US" dirty="0"/>
          </a:p>
          <a:p>
            <a:r>
              <a:rPr lang="en-US" dirty="0"/>
              <a:t>	</a:t>
            </a:r>
            <a:r>
              <a:rPr lang="en-US" dirty="0" smtClean="0"/>
              <a:t>128			FlushAndReload(</a:t>
            </a:r>
            <a:r>
              <a:rPr lang="en-US" dirty="0" err="1" smtClean="0"/>
              <a:t>secretValue</a:t>
            </a:r>
            <a:r>
              <a:rPr lang="en-US" dirty="0" smtClean="0"/>
              <a:t>, probe_array[i*4096]);</a:t>
            </a:r>
          </a:p>
        </p:txBody>
      </p:sp>
      <p:sp>
        <p:nvSpPr>
          <p:cNvPr id="15" name="TextBox 14"/>
          <p:cNvSpPr txBox="1"/>
          <p:nvPr/>
        </p:nvSpPr>
        <p:spPr>
          <a:xfrm>
            <a:off x="487680" y="3857137"/>
            <a:ext cx="8936736" cy="830997"/>
          </a:xfrm>
          <a:prstGeom prst="rect">
            <a:avLst/>
          </a:prstGeom>
          <a:noFill/>
        </p:spPr>
        <p:txBody>
          <a:bodyPr wrap="square" rtlCol="0">
            <a:spAutoFit/>
          </a:bodyPr>
          <a:lstStyle/>
          <a:p>
            <a:r>
              <a:rPr lang="en-US" sz="2400" dirty="0" smtClean="0"/>
              <a:t>Now because of dummy, that array element is in cache and the rest of the array is not. </a:t>
            </a:r>
            <a:endParaRPr lang="en-US" sz="2400" dirty="0"/>
          </a:p>
        </p:txBody>
      </p:sp>
      <p:sp>
        <p:nvSpPr>
          <p:cNvPr id="16" name="TextBox 15"/>
          <p:cNvSpPr txBox="1"/>
          <p:nvPr/>
        </p:nvSpPr>
        <p:spPr>
          <a:xfrm>
            <a:off x="487680" y="4879475"/>
            <a:ext cx="8936736" cy="1569660"/>
          </a:xfrm>
          <a:prstGeom prst="rect">
            <a:avLst/>
          </a:prstGeom>
          <a:noFill/>
        </p:spPr>
        <p:txBody>
          <a:bodyPr wrap="square" rtlCol="0">
            <a:spAutoFit/>
          </a:bodyPr>
          <a:lstStyle/>
          <a:p>
            <a:r>
              <a:rPr lang="en-US" sz="2400" dirty="0" smtClean="0"/>
              <a:t>Using Flush+Reload cache-timing attack we can know which array element is in the cache and that value is put in the secretValue variable, We leaked a byte from kernel code!!</a:t>
            </a:r>
            <a:endParaRPr lang="en-US" sz="2400" dirty="0"/>
          </a:p>
        </p:txBody>
      </p:sp>
    </p:spTree>
    <p:extLst>
      <p:ext uri="{BB962C8B-B14F-4D97-AF65-F5344CB8AC3E}">
        <p14:creationId xmlns:p14="http://schemas.microsoft.com/office/powerpoint/2010/main" val="416207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iterate type="lt">
                                    <p:tmAbs val="30"/>
                                  </p:iterate>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1611"/>
                            </p:stCondLst>
                            <p:childTnLst>
                              <p:par>
                                <p:cTn id="8" presetID="42"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30"/>
                                  </p:iterate>
                                  <p:childTnLst>
                                    <p:set>
                                      <p:cBhvr>
                                        <p:cTn id="16" dur="1" fill="hold">
                                          <p:stCondLst>
                                            <p:cond delay="0"/>
                                          </p:stCondLst>
                                        </p:cTn>
                                        <p:tgtEl>
                                          <p:spTgt spid="13"/>
                                        </p:tgtEl>
                                        <p:attrNameLst>
                                          <p:attrName>style.visibility</p:attrName>
                                        </p:attrNameLst>
                                      </p:cBhvr>
                                      <p:to>
                                        <p:strVal val="visible"/>
                                      </p:to>
                                    </p:set>
                                  </p:childTnLst>
                                </p:cTn>
                              </p:par>
                            </p:childTnLst>
                          </p:cTn>
                        </p:par>
                        <p:par>
                          <p:cTn id="17" fill="hold">
                            <p:stCondLst>
                              <p:cond delay="2131"/>
                            </p:stCondLst>
                            <p:childTnLst>
                              <p:par>
                                <p:cTn id="18" presetID="42"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childTnLst>
                          </p:cTn>
                        </p:par>
                        <p:par>
                          <p:cTn id="23" fill="hold">
                            <p:stCondLst>
                              <p:cond delay="3131"/>
                            </p:stCondLst>
                            <p:childTnLst>
                              <p:par>
                                <p:cTn id="24" presetID="42"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3" grpId="0" animBg="1"/>
      <p:bldP spid="15"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760" y="390144"/>
            <a:ext cx="5865708" cy="461665"/>
          </a:xfrm>
          <a:prstGeom prst="rect">
            <a:avLst/>
          </a:prstGeom>
          <a:noFill/>
        </p:spPr>
        <p:txBody>
          <a:bodyPr wrap="none" rtlCol="0">
            <a:spAutoFit/>
          </a:bodyPr>
          <a:lstStyle/>
          <a:p>
            <a:r>
              <a:rPr lang="en-US" sz="2400" dirty="0" smtClean="0"/>
              <a:t>Why everything is multiplied by 4096 ? </a:t>
            </a:r>
            <a:endParaRPr lang="en-US" sz="2400" dirty="0"/>
          </a:p>
        </p:txBody>
      </p:sp>
      <p:sp>
        <p:nvSpPr>
          <p:cNvPr id="5" name="TextBox 4"/>
          <p:cNvSpPr txBox="1"/>
          <p:nvPr/>
        </p:nvSpPr>
        <p:spPr>
          <a:xfrm>
            <a:off x="365760" y="1048512"/>
            <a:ext cx="11399520" cy="461665"/>
          </a:xfrm>
          <a:prstGeom prst="rect">
            <a:avLst/>
          </a:prstGeom>
          <a:noFill/>
        </p:spPr>
        <p:txBody>
          <a:bodyPr wrap="square" rtlCol="0">
            <a:spAutoFit/>
          </a:bodyPr>
          <a:lstStyle/>
          <a:p>
            <a:r>
              <a:rPr lang="en-US" sz="2400" dirty="0" smtClean="0"/>
              <a:t>To stop OS prefetching optimization and measure times accurately.</a:t>
            </a:r>
            <a:endParaRPr lang="en-US" sz="2400" dirty="0"/>
          </a:p>
        </p:txBody>
      </p:sp>
      <p:sp>
        <p:nvSpPr>
          <p:cNvPr id="6" name="TextBox 5"/>
          <p:cNvSpPr txBox="1"/>
          <p:nvPr/>
        </p:nvSpPr>
        <p:spPr>
          <a:xfrm>
            <a:off x="365760" y="1853184"/>
            <a:ext cx="8193024" cy="830997"/>
          </a:xfrm>
          <a:prstGeom prst="rect">
            <a:avLst/>
          </a:prstGeom>
          <a:noFill/>
        </p:spPr>
        <p:txBody>
          <a:bodyPr wrap="square" rtlCol="0">
            <a:spAutoFit/>
          </a:bodyPr>
          <a:lstStyle/>
          <a:p>
            <a:r>
              <a:rPr lang="en-US" sz="2400" dirty="0" smtClean="0"/>
              <a:t>No public Meltdown attacks were reported from the time of discovery </a:t>
            </a:r>
            <a:endParaRPr lang="en-US" sz="2400" dirty="0"/>
          </a:p>
        </p:txBody>
      </p:sp>
      <p:pic>
        <p:nvPicPr>
          <p:cNvPr id="7"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5760" y="2896513"/>
            <a:ext cx="1149383" cy="1554884"/>
          </a:xfrm>
          <a:ln>
            <a:noFill/>
          </a:ln>
        </p:spPr>
      </p:pic>
      <p:sp>
        <p:nvSpPr>
          <p:cNvPr id="8" name="TextBox 7"/>
          <p:cNvSpPr txBox="1"/>
          <p:nvPr/>
        </p:nvSpPr>
        <p:spPr>
          <a:xfrm>
            <a:off x="1792224" y="3443122"/>
            <a:ext cx="7534656" cy="461665"/>
          </a:xfrm>
          <a:prstGeom prst="rect">
            <a:avLst/>
          </a:prstGeom>
          <a:noFill/>
        </p:spPr>
        <p:txBody>
          <a:bodyPr wrap="square" rtlCol="0">
            <a:spAutoFit/>
          </a:bodyPr>
          <a:lstStyle/>
          <a:p>
            <a:r>
              <a:rPr lang="en-US" sz="2400" i="1" dirty="0" smtClean="0">
                <a:effectLst>
                  <a:outerShdw blurRad="38100" dist="38100" dir="2700000" algn="tl">
                    <a:srgbClr val="000000">
                      <a:alpha val="43137"/>
                    </a:srgbClr>
                  </a:outerShdw>
                </a:effectLst>
              </a:rPr>
              <a:t>Meltdown</a:t>
            </a:r>
            <a:r>
              <a:rPr lang="en-US" sz="2400" dirty="0" smtClean="0"/>
              <a:t> was discovered on January, 2018</a:t>
            </a:r>
            <a:endParaRPr lang="en-US" sz="2400" i="1" dirty="0">
              <a:effectLst>
                <a:outerShdw blurRad="38100" dist="38100" dir="2700000" algn="tl">
                  <a:srgbClr val="000000">
                    <a:alpha val="43137"/>
                  </a:srgbClr>
                </a:outerShdw>
              </a:effectLst>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698" y="5837732"/>
            <a:ext cx="1497953" cy="98864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6624" y="5980926"/>
            <a:ext cx="1755648" cy="702259"/>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5901" y="5980926"/>
            <a:ext cx="2402776" cy="711202"/>
          </a:xfrm>
          <a:prstGeom prst="rect">
            <a:avLst/>
          </a:prstGeom>
        </p:spPr>
      </p:pic>
      <p:pic>
        <p:nvPicPr>
          <p:cNvPr id="12" name="Picture 11"/>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052179" y="5980926"/>
            <a:ext cx="2936275" cy="702259"/>
          </a:xfrm>
          <a:prstGeom prst="rect">
            <a:avLst/>
          </a:prstGeom>
        </p:spPr>
      </p:pic>
      <p:sp>
        <p:nvSpPr>
          <p:cNvPr id="13" name="TextBox 12"/>
          <p:cNvSpPr txBox="1"/>
          <p:nvPr/>
        </p:nvSpPr>
        <p:spPr>
          <a:xfrm>
            <a:off x="365760" y="4829457"/>
            <a:ext cx="10770813" cy="830997"/>
          </a:xfrm>
          <a:prstGeom prst="rect">
            <a:avLst/>
          </a:prstGeom>
          <a:noFill/>
        </p:spPr>
        <p:txBody>
          <a:bodyPr wrap="square" rtlCol="0">
            <a:spAutoFit/>
          </a:bodyPr>
          <a:lstStyle/>
          <a:p>
            <a:r>
              <a:rPr lang="en-US" sz="2400" dirty="0" smtClean="0"/>
              <a:t>Almost every Intel processor since 1995 is effected, ARM Cortex and IBM’s Power too. AMD proved not to be affected by Meltdown</a:t>
            </a:r>
            <a:endParaRPr lang="en-US" sz="2400" dirty="0"/>
          </a:p>
        </p:txBody>
      </p:sp>
    </p:spTree>
    <p:extLst>
      <p:ext uri="{BB962C8B-B14F-4D97-AF65-F5344CB8AC3E}">
        <p14:creationId xmlns:p14="http://schemas.microsoft.com/office/powerpoint/2010/main" val="138584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par>
                                <p:cTn id="43" presetID="14" presetClass="entr" presetSubtype="1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randombar(horizontal)">
                                      <p:cBhvr>
                                        <p:cTn id="45" dur="500"/>
                                        <p:tgtEl>
                                          <p:spTgt spid="9"/>
                                        </p:tgtEl>
                                      </p:cBhvr>
                                    </p:animEffect>
                                  </p:childTnLst>
                                </p:cTn>
                              </p:par>
                            </p:childTnLst>
                          </p:cTn>
                        </p:par>
                        <p:par>
                          <p:cTn id="46" fill="hold">
                            <p:stCondLst>
                              <p:cond delay="1000"/>
                            </p:stCondLst>
                            <p:childTnLst>
                              <p:par>
                                <p:cTn id="47" presetID="14" presetClass="entr" presetSubtype="10"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randombar(horizontal)">
                                      <p:cBhvr>
                                        <p:cTn id="49" dur="500"/>
                                        <p:tgtEl>
                                          <p:spTgt spid="10"/>
                                        </p:tgtEl>
                                      </p:cBhvr>
                                    </p:animEffect>
                                  </p:childTnLst>
                                </p:cTn>
                              </p:par>
                            </p:childTnLst>
                          </p:cTn>
                        </p:par>
                        <p:par>
                          <p:cTn id="50" fill="hold">
                            <p:stCondLst>
                              <p:cond delay="1500"/>
                            </p:stCondLst>
                            <p:childTnLst>
                              <p:par>
                                <p:cTn id="51" presetID="14" presetClass="entr" presetSubtype="10" fill="hold"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randombar(horizontal)">
                                      <p:cBhvr>
                                        <p:cTn id="53" dur="500"/>
                                        <p:tgtEl>
                                          <p:spTgt spid="11"/>
                                        </p:tgtEl>
                                      </p:cBhvr>
                                    </p:animEffect>
                                  </p:childTnLst>
                                </p:cTn>
                              </p:par>
                            </p:childTnLst>
                          </p:cTn>
                        </p:par>
                        <p:par>
                          <p:cTn id="54" fill="hold">
                            <p:stCondLst>
                              <p:cond delay="2000"/>
                            </p:stCondLst>
                            <p:childTnLst>
                              <p:par>
                                <p:cTn id="55" presetID="14" presetClass="entr" presetSubtype="10" fill="hold"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randombar(horizontal)">
                                      <p:cBhvr>
                                        <p:cTn id="5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41375" y="256239"/>
            <a:ext cx="1530325" cy="1540026"/>
          </a:xfrm>
          <a:prstGeom prst="rect">
            <a:avLst/>
          </a:prstGeom>
        </p:spPr>
      </p:pic>
      <p:sp>
        <p:nvSpPr>
          <p:cNvPr id="5" name="TextBox 4"/>
          <p:cNvSpPr txBox="1"/>
          <p:nvPr/>
        </p:nvSpPr>
        <p:spPr>
          <a:xfrm>
            <a:off x="2401824" y="562956"/>
            <a:ext cx="8753856" cy="1077218"/>
          </a:xfrm>
          <a:prstGeom prst="rect">
            <a:avLst/>
          </a:prstGeom>
          <a:noFill/>
        </p:spPr>
        <p:txBody>
          <a:bodyPr wrap="square" rtlCol="0">
            <a:spAutoFit/>
          </a:bodyPr>
          <a:lstStyle/>
          <a:p>
            <a:r>
              <a:rPr lang="en-US" sz="2200" dirty="0" smtClean="0"/>
              <a:t>Kernel Page-Table Isolation, widely known as </a:t>
            </a:r>
            <a:r>
              <a:rPr lang="en-US" sz="2200" b="1" i="1" dirty="0" smtClean="0">
                <a:effectLst>
                  <a:outerShdw blurRad="38100" dist="38100" dir="2700000" algn="tl">
                    <a:srgbClr val="000000">
                      <a:alpha val="43137"/>
                    </a:srgbClr>
                  </a:outerShdw>
                </a:effectLst>
              </a:rPr>
              <a:t>KPTI</a:t>
            </a:r>
            <a:r>
              <a:rPr lang="en-US" sz="2200" dirty="0" smtClean="0"/>
              <a:t> was introduce, Based on </a:t>
            </a:r>
            <a:r>
              <a:rPr lang="en-US" sz="2000" i="1" dirty="0" smtClean="0"/>
              <a:t>KAISER, </a:t>
            </a:r>
            <a:r>
              <a:rPr lang="en-US" sz="2000" dirty="0" smtClean="0"/>
              <a:t>A technique used to prevent abuse of certain kernel pitfalls, Was proved to also prevent Meltdown attacks</a:t>
            </a:r>
            <a:endParaRPr lang="en-US" sz="2200" b="1" i="1" dirty="0">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4">
            <a:duotone>
              <a:schemeClr val="accent6">
                <a:shade val="45000"/>
                <a:satMod val="135000"/>
              </a:schemeClr>
              <a:prstClr val="white"/>
            </a:duotone>
          </a:blip>
          <a:stretch>
            <a:fillRect/>
          </a:stretch>
        </p:blipFill>
        <p:spPr>
          <a:xfrm>
            <a:off x="8847135" y="2263504"/>
            <a:ext cx="1211265" cy="1283941"/>
          </a:xfrm>
          <a:prstGeom prst="rect">
            <a:avLst/>
          </a:prstGeom>
        </p:spPr>
      </p:pic>
      <p:sp>
        <p:nvSpPr>
          <p:cNvPr id="7" name="TextBox 6"/>
          <p:cNvSpPr txBox="1"/>
          <p:nvPr/>
        </p:nvSpPr>
        <p:spPr>
          <a:xfrm>
            <a:off x="341375" y="2397644"/>
            <a:ext cx="8404545" cy="1015663"/>
          </a:xfrm>
          <a:prstGeom prst="rect">
            <a:avLst/>
          </a:prstGeom>
          <a:noFill/>
        </p:spPr>
        <p:txBody>
          <a:bodyPr wrap="square" rtlCol="0">
            <a:spAutoFit/>
          </a:bodyPr>
          <a:lstStyle/>
          <a:p>
            <a:r>
              <a:rPr lang="en-US" sz="2000" dirty="0" smtClean="0"/>
              <a:t>KPTI proved to reduce performance as much as 30%, Intel introduced Process-Context Identifiers (PCID) and denied the significant reduce in performance saying it’s minor</a:t>
            </a:r>
            <a:endParaRPr lang="en-US" sz="2000" dirty="0"/>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375" y="4486656"/>
            <a:ext cx="1893455" cy="1249680"/>
          </a:xfrm>
          <a:prstGeom prst="rect">
            <a:avLst/>
          </a:prstGeom>
        </p:spPr>
      </p:pic>
      <p:sp>
        <p:nvSpPr>
          <p:cNvPr id="10" name="TextBox 9"/>
          <p:cNvSpPr txBox="1"/>
          <p:nvPr/>
        </p:nvSpPr>
        <p:spPr>
          <a:xfrm>
            <a:off x="2401824" y="4757553"/>
            <a:ext cx="6754368" cy="707886"/>
          </a:xfrm>
          <a:prstGeom prst="rect">
            <a:avLst/>
          </a:prstGeom>
          <a:noFill/>
        </p:spPr>
        <p:txBody>
          <a:bodyPr wrap="square" rtlCol="0">
            <a:spAutoFit/>
          </a:bodyPr>
          <a:lstStyle/>
          <a:p>
            <a:r>
              <a:rPr lang="en-US" sz="2000" dirty="0" smtClean="0"/>
              <a:t>Intel said that new hardware was added to mitigate </a:t>
            </a:r>
            <a:r>
              <a:rPr lang="en-US" sz="2000" i="1" dirty="0" smtClean="0">
                <a:effectLst>
                  <a:outerShdw blurRad="38100" dist="38100" dir="2700000" algn="tl">
                    <a:srgbClr val="000000">
                      <a:alpha val="43137"/>
                    </a:srgbClr>
                  </a:outerShdw>
                </a:effectLst>
              </a:rPr>
              <a:t>Meltdown &amp; Spectre V2 </a:t>
            </a:r>
            <a:r>
              <a:rPr lang="en-US" sz="2000" dirty="0" smtClean="0"/>
              <a:t>but not </a:t>
            </a:r>
            <a:r>
              <a:rPr lang="en-US" sz="2000" i="1" dirty="0" smtClean="0">
                <a:effectLst>
                  <a:outerShdw blurRad="38100" dist="38100" dir="2700000" algn="tl">
                    <a:srgbClr val="000000">
                      <a:alpha val="43137"/>
                    </a:srgbClr>
                  </a:outerShdw>
                </a:effectLst>
              </a:rPr>
              <a:t>Spectre V1</a:t>
            </a:r>
            <a:r>
              <a:rPr lang="en-US" sz="2000" dirty="0" smtClean="0"/>
              <a:t> </a:t>
            </a:r>
            <a:endParaRPr lang="en-US" sz="2000" dirty="0"/>
          </a:p>
        </p:txBody>
      </p:sp>
    </p:spTree>
    <p:extLst>
      <p:ext uri="{BB962C8B-B14F-4D97-AF65-F5344CB8AC3E}">
        <p14:creationId xmlns:p14="http://schemas.microsoft.com/office/powerpoint/2010/main" val="103586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0">
                                            <p:txEl>
                                              <p:pRg st="0" end="0"/>
                                            </p:txEl>
                                          </p:spTgt>
                                        </p:tgtEl>
                                        <p:attrNameLst>
                                          <p:attrName>style.visibility</p:attrName>
                                        </p:attrNameLst>
                                      </p:cBhvr>
                                      <p:to>
                                        <p:strVal val="visible"/>
                                      </p:to>
                                    </p:set>
                                    <p:animEffect transition="in" filter="fade">
                                      <p:cBhvr>
                                        <p:cTn id="36" dur="1000"/>
                                        <p:tgtEl>
                                          <p:spTgt spid="10">
                                            <p:txEl>
                                              <p:pRg st="0" end="0"/>
                                            </p:txEl>
                                          </p:spTgt>
                                        </p:tgtEl>
                                      </p:cBhvr>
                                    </p:animEffect>
                                    <p:anim calcmode="lin" valueType="num">
                                      <p:cBhvr>
                                        <p:cTn id="3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968" y="0"/>
            <a:ext cx="9009888" cy="5635752"/>
          </a:xfrm>
          <a:prstGeom prst="rect">
            <a:avLst/>
          </a:prstGeom>
        </p:spPr>
      </p:pic>
      <p:sp>
        <p:nvSpPr>
          <p:cNvPr id="5" name="TextBox 4"/>
          <p:cNvSpPr txBox="1"/>
          <p:nvPr/>
        </p:nvSpPr>
        <p:spPr>
          <a:xfrm>
            <a:off x="146304" y="5635752"/>
            <a:ext cx="9936480" cy="523220"/>
          </a:xfrm>
          <a:prstGeom prst="rect">
            <a:avLst/>
          </a:prstGeom>
          <a:noFill/>
        </p:spPr>
        <p:txBody>
          <a:bodyPr wrap="square" rtlCol="0">
            <a:spAutoFit/>
          </a:bodyPr>
          <a:lstStyle/>
          <a:p>
            <a:r>
              <a:rPr lang="en-US" sz="2800" b="1" dirty="0" smtClean="0"/>
              <a:t>Intel’s people after fixing Meltdown</a:t>
            </a:r>
            <a:endParaRPr lang="en-US" sz="2800" b="1" dirty="0"/>
          </a:p>
        </p:txBody>
      </p:sp>
      <p:sp>
        <p:nvSpPr>
          <p:cNvPr id="6" name="TextBox 5"/>
          <p:cNvSpPr txBox="1"/>
          <p:nvPr/>
        </p:nvSpPr>
        <p:spPr>
          <a:xfrm>
            <a:off x="146304" y="6209752"/>
            <a:ext cx="7412736" cy="461665"/>
          </a:xfrm>
          <a:prstGeom prst="rect">
            <a:avLst/>
          </a:prstGeom>
          <a:noFill/>
        </p:spPr>
        <p:txBody>
          <a:bodyPr wrap="square" rtlCol="0">
            <a:spAutoFit/>
          </a:bodyPr>
          <a:lstStyle/>
          <a:p>
            <a:r>
              <a:rPr lang="en-US" sz="2400" dirty="0" smtClean="0"/>
              <a:t>But Meltdown is fixed, what is it now ?</a:t>
            </a:r>
            <a:endParaRPr lang="en-US" sz="2400" dirty="0"/>
          </a:p>
        </p:txBody>
      </p:sp>
    </p:spTree>
    <p:extLst>
      <p:ext uri="{BB962C8B-B14F-4D97-AF65-F5344CB8AC3E}">
        <p14:creationId xmlns:p14="http://schemas.microsoft.com/office/powerpoint/2010/main" val="381388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224" y="160655"/>
            <a:ext cx="1301277" cy="1428065"/>
          </a:xfrm>
          <a:prstGeom prst="rect">
            <a:avLst/>
          </a:prstGeom>
        </p:spPr>
      </p:pic>
      <p:sp>
        <p:nvSpPr>
          <p:cNvPr id="5" name="TextBox 4"/>
          <p:cNvSpPr txBox="1"/>
          <p:nvPr/>
        </p:nvSpPr>
        <p:spPr>
          <a:xfrm>
            <a:off x="177536" y="1588720"/>
            <a:ext cx="1663456" cy="584775"/>
          </a:xfrm>
          <a:prstGeom prst="rect">
            <a:avLst/>
          </a:prstGeom>
          <a:noFill/>
        </p:spPr>
        <p:txBody>
          <a:bodyPr wrap="square" rtlCol="0">
            <a:spAutoFit/>
          </a:bodyPr>
          <a:lstStyle/>
          <a:p>
            <a:r>
              <a:rPr lang="en-US" sz="3200" dirty="0" smtClean="0">
                <a:solidFill>
                  <a:srgbClr val="FFC000"/>
                </a:solidFill>
                <a:latin typeface="Franklin Gothic Medium Cond" panose="020B0606030402020204" pitchFamily="34" charset="0"/>
              </a:rPr>
              <a:t>FALLOUT</a:t>
            </a:r>
            <a:endParaRPr lang="en-US" sz="3200" dirty="0">
              <a:solidFill>
                <a:srgbClr val="FFC000"/>
              </a:solidFill>
              <a:latin typeface="Franklin Gothic Medium Cond" panose="020B0606030402020204" pitchFamily="34" charset="0"/>
            </a:endParaRPr>
          </a:p>
        </p:txBody>
      </p:sp>
      <p:sp>
        <p:nvSpPr>
          <p:cNvPr id="6" name="TextBox 5"/>
          <p:cNvSpPr txBox="1"/>
          <p:nvPr/>
        </p:nvSpPr>
        <p:spPr>
          <a:xfrm>
            <a:off x="2206752" y="613077"/>
            <a:ext cx="9034272" cy="954107"/>
          </a:xfrm>
          <a:prstGeom prst="rect">
            <a:avLst/>
          </a:prstGeom>
          <a:noFill/>
        </p:spPr>
        <p:txBody>
          <a:bodyPr wrap="square" rtlCol="0">
            <a:spAutoFit/>
          </a:bodyPr>
          <a:lstStyle/>
          <a:p>
            <a:r>
              <a:rPr lang="en-US" sz="2800" b="1" i="1" dirty="0" smtClean="0">
                <a:effectLst>
                  <a:outerShdw blurRad="38100" dist="38100" dir="2700000" algn="tl">
                    <a:srgbClr val="000000">
                      <a:alpha val="43137"/>
                    </a:srgbClr>
                  </a:outerShdw>
                </a:effectLst>
              </a:rPr>
              <a:t>Fallout</a:t>
            </a:r>
            <a:r>
              <a:rPr lang="en-US" sz="2800" dirty="0" smtClean="0"/>
              <a:t>, A Meltdown variant that exploits the Store-Buffer we talked about earlier</a:t>
            </a:r>
            <a:endParaRPr lang="en-US" sz="2800" b="1" i="1" dirty="0">
              <a:effectLst>
                <a:outerShdw blurRad="38100" dist="38100" dir="2700000" algn="tl">
                  <a:srgbClr val="000000">
                    <a:alpha val="43137"/>
                  </a:srgbClr>
                </a:outerShdw>
              </a:effectLst>
            </a:endParaRPr>
          </a:p>
        </p:txBody>
      </p:sp>
      <p:sp>
        <p:nvSpPr>
          <p:cNvPr id="7" name="TextBox 6"/>
          <p:cNvSpPr txBox="1"/>
          <p:nvPr/>
        </p:nvSpPr>
        <p:spPr>
          <a:xfrm>
            <a:off x="268224" y="2548128"/>
            <a:ext cx="10229088" cy="461665"/>
          </a:xfrm>
          <a:prstGeom prst="rect">
            <a:avLst/>
          </a:prstGeom>
          <a:noFill/>
        </p:spPr>
        <p:txBody>
          <a:bodyPr wrap="square" rtlCol="0">
            <a:spAutoFit/>
          </a:bodyPr>
          <a:lstStyle/>
          <a:p>
            <a:r>
              <a:rPr lang="en-US" sz="2400" dirty="0" smtClean="0"/>
              <a:t>Known also as Micro-Architectural Store-Buffer Data Sampling</a:t>
            </a:r>
            <a:endParaRPr lang="en-US" sz="2400" dirty="0"/>
          </a:p>
        </p:txBody>
      </p:sp>
      <p:sp>
        <p:nvSpPr>
          <p:cNvPr id="8" name="TextBox 7"/>
          <p:cNvSpPr txBox="1"/>
          <p:nvPr/>
        </p:nvSpPr>
        <p:spPr>
          <a:xfrm>
            <a:off x="268224" y="3384426"/>
            <a:ext cx="8827008" cy="461665"/>
          </a:xfrm>
          <a:prstGeom prst="rect">
            <a:avLst/>
          </a:prstGeom>
          <a:noFill/>
        </p:spPr>
        <p:txBody>
          <a:bodyPr wrap="square" rtlCol="0">
            <a:spAutoFit/>
          </a:bodyPr>
          <a:lstStyle/>
          <a:p>
            <a:r>
              <a:rPr lang="en-US" sz="2400" i="1" dirty="0" smtClean="0">
                <a:effectLst>
                  <a:outerShdw blurRad="38100" dist="38100" dir="2700000" algn="tl">
                    <a:srgbClr val="000000">
                      <a:alpha val="43137"/>
                    </a:srgbClr>
                  </a:outerShdw>
                </a:effectLst>
              </a:rPr>
              <a:t>Fallout</a:t>
            </a:r>
            <a:r>
              <a:rPr lang="en-US" sz="2400" dirty="0" smtClean="0"/>
              <a:t> was assigned CVE ID of CVE-2018-12126</a:t>
            </a:r>
            <a:endParaRPr lang="en-US" sz="2400" i="1" dirty="0">
              <a:effectLst>
                <a:outerShdw blurRad="38100" dist="38100" dir="2700000" algn="tl">
                  <a:srgbClr val="000000">
                    <a:alpha val="43137"/>
                  </a:srgbClr>
                </a:outerShdw>
              </a:effectLst>
            </a:endParaRPr>
          </a:p>
        </p:txBody>
      </p:sp>
      <p:sp>
        <p:nvSpPr>
          <p:cNvPr id="9" name="TextBox 8"/>
          <p:cNvSpPr txBox="1"/>
          <p:nvPr/>
        </p:nvSpPr>
        <p:spPr>
          <a:xfrm>
            <a:off x="268224" y="4220724"/>
            <a:ext cx="9314688" cy="830997"/>
          </a:xfrm>
          <a:prstGeom prst="rect">
            <a:avLst/>
          </a:prstGeom>
          <a:noFill/>
        </p:spPr>
        <p:txBody>
          <a:bodyPr wrap="square" rtlCol="0">
            <a:spAutoFit/>
          </a:bodyPr>
          <a:lstStyle/>
          <a:p>
            <a:r>
              <a:rPr lang="en-US" sz="2400" dirty="0" smtClean="0"/>
              <a:t>Attacks CPU’s internal buffers and not only caches in contrast to Meltdown</a:t>
            </a:r>
            <a:endParaRPr lang="en-US" sz="2400" dirty="0"/>
          </a:p>
        </p:txBody>
      </p:sp>
      <p:sp>
        <p:nvSpPr>
          <p:cNvPr id="10" name="TextBox 9"/>
          <p:cNvSpPr txBox="1"/>
          <p:nvPr/>
        </p:nvSpPr>
        <p:spPr>
          <a:xfrm>
            <a:off x="268224" y="5426354"/>
            <a:ext cx="8729472" cy="830997"/>
          </a:xfrm>
          <a:prstGeom prst="rect">
            <a:avLst/>
          </a:prstGeom>
          <a:noFill/>
        </p:spPr>
        <p:txBody>
          <a:bodyPr wrap="square" rtlCol="0">
            <a:spAutoFit/>
          </a:bodyPr>
          <a:lstStyle/>
          <a:p>
            <a:r>
              <a:rPr lang="en-US" sz="2400" i="1" dirty="0" smtClean="0">
                <a:effectLst>
                  <a:outerShdw blurRad="38100" dist="38100" dir="2700000" algn="tl">
                    <a:srgbClr val="000000">
                      <a:alpha val="43137"/>
                    </a:srgbClr>
                  </a:outerShdw>
                </a:effectLst>
              </a:rPr>
              <a:t>Fallout</a:t>
            </a:r>
            <a:r>
              <a:rPr lang="en-US" sz="2400" dirty="0" smtClean="0"/>
              <a:t> can be carried out using different techniques but we will talk about </a:t>
            </a:r>
            <a:r>
              <a:rPr lang="en-US" sz="2400" i="1" dirty="0" smtClean="0">
                <a:effectLst>
                  <a:outerShdw blurRad="38100" dist="38100" dir="2700000" algn="tl">
                    <a:srgbClr val="000000">
                      <a:alpha val="43137"/>
                    </a:srgbClr>
                  </a:outerShdw>
                </a:effectLst>
              </a:rPr>
              <a:t>Write Transient Forwarding (simply WTF)</a:t>
            </a:r>
            <a:endParaRPr lang="en-US" sz="2400"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6808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xEl>
                                              <p:pRg st="0" end="0"/>
                                            </p:txEl>
                                          </p:spTgt>
                                        </p:tgtEl>
                                        <p:attrNameLst>
                                          <p:attrName>style.visibility</p:attrName>
                                        </p:attrNameLst>
                                      </p:cBhvr>
                                      <p:to>
                                        <p:strVal val="visible"/>
                                      </p:to>
                                    </p:set>
                                    <p:animEffect transition="in" filter="fade">
                                      <p:cBhvr>
                                        <p:cTn id="36"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1519" y="0"/>
            <a:ext cx="1253067" cy="815009"/>
          </a:xfrm>
          <a:prstGeom prst="rect">
            <a:avLst/>
          </a:prstGeom>
        </p:spPr>
      </p:pic>
      <p:sp>
        <p:nvSpPr>
          <p:cNvPr id="5" name="TextBox 4"/>
          <p:cNvSpPr txBox="1"/>
          <p:nvPr/>
        </p:nvSpPr>
        <p:spPr>
          <a:xfrm>
            <a:off x="1755648" y="145894"/>
            <a:ext cx="5899372" cy="523220"/>
          </a:xfrm>
          <a:prstGeom prst="rect">
            <a:avLst/>
          </a:prstGeom>
          <a:noFill/>
        </p:spPr>
        <p:txBody>
          <a:bodyPr wrap="none" rtlCol="0">
            <a:spAutoFit/>
          </a:bodyPr>
          <a:lstStyle/>
          <a:p>
            <a:r>
              <a:rPr lang="en-US" sz="2800" dirty="0" smtClean="0"/>
              <a:t>So how does </a:t>
            </a:r>
            <a:r>
              <a:rPr lang="en-US" sz="2800" i="1" dirty="0" smtClean="0">
                <a:effectLst>
                  <a:outerShdw blurRad="38100" dist="38100" dir="2700000" algn="tl">
                    <a:srgbClr val="000000">
                      <a:alpha val="43137"/>
                    </a:srgbClr>
                  </a:outerShdw>
                </a:effectLst>
              </a:rPr>
              <a:t>Fallout </a:t>
            </a:r>
            <a:r>
              <a:rPr lang="en-US" sz="2800" dirty="0" smtClean="0"/>
              <a:t>really work ?</a:t>
            </a:r>
            <a:endParaRPr lang="en-US" sz="2800" dirty="0"/>
          </a:p>
        </p:txBody>
      </p:sp>
      <p:pic>
        <p:nvPicPr>
          <p:cNvPr id="6" name="Picture 5"/>
          <p:cNvPicPr>
            <a:picLocks noChangeAspect="1"/>
          </p:cNvPicPr>
          <p:nvPr/>
        </p:nvPicPr>
        <p:blipFill>
          <a:blip r:embed="rId5"/>
          <a:stretch>
            <a:fillRect/>
          </a:stretch>
        </p:blipFill>
        <p:spPr>
          <a:xfrm>
            <a:off x="181519" y="1038412"/>
            <a:ext cx="4725059" cy="2781688"/>
          </a:xfrm>
          <a:prstGeom prst="rect">
            <a:avLst/>
          </a:prstGeom>
        </p:spPr>
      </p:pic>
      <p:sp>
        <p:nvSpPr>
          <p:cNvPr id="7" name="TextBox 6"/>
          <p:cNvSpPr txBox="1"/>
          <p:nvPr/>
        </p:nvSpPr>
        <p:spPr>
          <a:xfrm>
            <a:off x="5108448" y="1038412"/>
            <a:ext cx="5864352" cy="1200329"/>
          </a:xfrm>
          <a:prstGeom prst="rect">
            <a:avLst/>
          </a:prstGeom>
          <a:noFill/>
        </p:spPr>
        <p:txBody>
          <a:bodyPr wrap="square" rtlCol="0">
            <a:spAutoFit/>
          </a:bodyPr>
          <a:lstStyle/>
          <a:p>
            <a:r>
              <a:rPr lang="en-US" sz="2400" dirty="0" smtClean="0"/>
              <a:t>Code looks very similar to Meltdown, But meltdown was fixed so how does the attack happen ?</a:t>
            </a:r>
            <a:endParaRPr lang="en-US" sz="2400" dirty="0"/>
          </a:p>
        </p:txBody>
      </p:sp>
      <p:sp>
        <p:nvSpPr>
          <p:cNvPr id="8" name="TextBox 7"/>
          <p:cNvSpPr txBox="1"/>
          <p:nvPr/>
        </p:nvSpPr>
        <p:spPr>
          <a:xfrm>
            <a:off x="5108448" y="2608039"/>
            <a:ext cx="6443472" cy="1200329"/>
          </a:xfrm>
          <a:prstGeom prst="rect">
            <a:avLst/>
          </a:prstGeom>
          <a:noFill/>
        </p:spPr>
        <p:txBody>
          <a:bodyPr wrap="square" rtlCol="0">
            <a:spAutoFit/>
          </a:bodyPr>
          <a:lstStyle/>
          <a:p>
            <a:r>
              <a:rPr lang="en-US" sz="2400" dirty="0" smtClean="0"/>
              <a:t>We mentioned before that Store-buffers are great, But Intel’s implementation was flawed </a:t>
            </a:r>
            <a:endParaRPr lang="en-US" sz="2400" dirty="0"/>
          </a:p>
        </p:txBody>
      </p:sp>
      <p:sp>
        <p:nvSpPr>
          <p:cNvPr id="9" name="TextBox 8"/>
          <p:cNvSpPr txBox="1"/>
          <p:nvPr/>
        </p:nvSpPr>
        <p:spPr>
          <a:xfrm>
            <a:off x="181518" y="4291584"/>
            <a:ext cx="9657425" cy="830997"/>
          </a:xfrm>
          <a:prstGeom prst="rect">
            <a:avLst/>
          </a:prstGeom>
          <a:noFill/>
        </p:spPr>
        <p:txBody>
          <a:bodyPr wrap="square" rtlCol="0">
            <a:spAutoFit/>
          </a:bodyPr>
          <a:lstStyle/>
          <a:p>
            <a:r>
              <a:rPr lang="en-US" sz="2400" dirty="0" smtClean="0"/>
              <a:t>We will write a secret value (42) to a victim page and try to leak using WTF exploit</a:t>
            </a:r>
            <a:endParaRPr lang="en-US" sz="2400" dirty="0"/>
          </a:p>
        </p:txBody>
      </p:sp>
      <p:sp>
        <p:nvSpPr>
          <p:cNvPr id="10" name="TextBox 9"/>
          <p:cNvSpPr txBox="1"/>
          <p:nvPr/>
        </p:nvSpPr>
        <p:spPr>
          <a:xfrm>
            <a:off x="181518" y="5445712"/>
            <a:ext cx="9241536" cy="830997"/>
          </a:xfrm>
          <a:prstGeom prst="rect">
            <a:avLst/>
          </a:prstGeom>
          <a:noFill/>
        </p:spPr>
        <p:txBody>
          <a:bodyPr wrap="square" rtlCol="0">
            <a:spAutoFit/>
          </a:bodyPr>
          <a:lstStyle/>
          <a:p>
            <a:r>
              <a:rPr lang="en-US" sz="2400" dirty="0" smtClean="0"/>
              <a:t>Line 1: map memory pages to victim to write a secret value to so we can leak it after </a:t>
            </a:r>
            <a:endParaRPr lang="en-US" sz="2400" dirty="0"/>
          </a:p>
        </p:txBody>
      </p:sp>
    </p:spTree>
    <p:extLst>
      <p:ext uri="{BB962C8B-B14F-4D97-AF65-F5344CB8AC3E}">
        <p14:creationId xmlns:p14="http://schemas.microsoft.com/office/powerpoint/2010/main" val="327772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500"/>
                            </p:stCondLst>
                            <p:childTnLst>
                              <p:par>
                                <p:cTn id="26" presetID="10" presetClass="entr" presetSubtype="0" fill="hold" nodeType="afterEffect">
                                  <p:stCondLst>
                                    <p:cond delay="25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500"/>
                                        <p:tgtEl>
                                          <p:spTgt spid="8">
                                            <p:txEl>
                                              <p:pRg st="0" end="0"/>
                                            </p:txEl>
                                          </p:spTgt>
                                        </p:tgtEl>
                                      </p:cBhvr>
                                    </p:animEffect>
                                  </p:childTnLst>
                                </p:cTn>
                              </p:par>
                            </p:childTnLst>
                          </p:cTn>
                        </p:par>
                        <p:par>
                          <p:cTn id="29" fill="hold">
                            <p:stCondLst>
                              <p:cond delay="1250"/>
                            </p:stCondLst>
                            <p:childTnLst>
                              <p:par>
                                <p:cTn id="30" presetID="10" presetClass="entr" presetSubtype="0" fill="hold" grpId="0" nodeType="afterEffect">
                                  <p:stCondLst>
                                    <p:cond delay="2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1519" y="0"/>
            <a:ext cx="1253067" cy="815009"/>
          </a:xfrm>
          <a:prstGeom prst="rect">
            <a:avLst/>
          </a:prstGeom>
        </p:spPr>
      </p:pic>
      <p:pic>
        <p:nvPicPr>
          <p:cNvPr id="5" name="Picture 4"/>
          <p:cNvPicPr>
            <a:picLocks noChangeAspect="1"/>
          </p:cNvPicPr>
          <p:nvPr/>
        </p:nvPicPr>
        <p:blipFill>
          <a:blip r:embed="rId5"/>
          <a:stretch>
            <a:fillRect/>
          </a:stretch>
        </p:blipFill>
        <p:spPr>
          <a:xfrm>
            <a:off x="7466941" y="0"/>
            <a:ext cx="4725059" cy="2781688"/>
          </a:xfrm>
          <a:prstGeom prst="rect">
            <a:avLst/>
          </a:prstGeom>
        </p:spPr>
      </p:pic>
      <p:sp>
        <p:nvSpPr>
          <p:cNvPr id="6" name="TextBox 5"/>
          <p:cNvSpPr txBox="1"/>
          <p:nvPr/>
        </p:nvSpPr>
        <p:spPr>
          <a:xfrm>
            <a:off x="181518" y="994604"/>
            <a:ext cx="7023953" cy="830997"/>
          </a:xfrm>
          <a:prstGeom prst="rect">
            <a:avLst/>
          </a:prstGeom>
          <a:noFill/>
        </p:spPr>
        <p:txBody>
          <a:bodyPr wrap="square" rtlCol="0">
            <a:spAutoFit/>
          </a:bodyPr>
          <a:lstStyle/>
          <a:p>
            <a:r>
              <a:rPr lang="en-US" sz="2400" dirty="0" smtClean="0"/>
              <a:t>Line 3: we choose a non-canonical attacker address </a:t>
            </a:r>
            <a:endParaRPr lang="en-US" sz="2400" dirty="0"/>
          </a:p>
        </p:txBody>
      </p:sp>
      <p:sp>
        <p:nvSpPr>
          <p:cNvPr id="7" name="TextBox 6"/>
          <p:cNvSpPr txBox="1"/>
          <p:nvPr/>
        </p:nvSpPr>
        <p:spPr>
          <a:xfrm>
            <a:off x="181518" y="2157984"/>
            <a:ext cx="6694770" cy="830997"/>
          </a:xfrm>
          <a:prstGeom prst="rect">
            <a:avLst/>
          </a:prstGeom>
          <a:noFill/>
        </p:spPr>
        <p:txBody>
          <a:bodyPr wrap="square" rtlCol="0">
            <a:spAutoFit/>
          </a:bodyPr>
          <a:lstStyle/>
          <a:p>
            <a:r>
              <a:rPr lang="en-US" sz="2400" dirty="0" smtClean="0"/>
              <a:t>Line 5: choose an offset to write the secret value to in the victim page</a:t>
            </a:r>
            <a:endParaRPr lang="en-US" sz="2400" dirty="0"/>
          </a:p>
        </p:txBody>
      </p:sp>
      <p:sp>
        <p:nvSpPr>
          <p:cNvPr id="8" name="TextBox 7"/>
          <p:cNvSpPr txBox="1"/>
          <p:nvPr/>
        </p:nvSpPr>
        <p:spPr>
          <a:xfrm>
            <a:off x="181518" y="3321364"/>
            <a:ext cx="9729216" cy="461665"/>
          </a:xfrm>
          <a:prstGeom prst="rect">
            <a:avLst/>
          </a:prstGeom>
          <a:noFill/>
        </p:spPr>
        <p:txBody>
          <a:bodyPr wrap="square" rtlCol="0">
            <a:spAutoFit/>
          </a:bodyPr>
          <a:lstStyle/>
          <a:p>
            <a:r>
              <a:rPr lang="en-US" sz="2400" dirty="0" smtClean="0"/>
              <a:t>Line 6: we write the secret value 42 to the victim page to offset 7</a:t>
            </a:r>
            <a:endParaRPr lang="en-US" sz="2400" dirty="0"/>
          </a:p>
        </p:txBody>
      </p:sp>
      <p:sp>
        <p:nvSpPr>
          <p:cNvPr id="9" name="TextBox 8"/>
          <p:cNvSpPr txBox="1"/>
          <p:nvPr/>
        </p:nvSpPr>
        <p:spPr>
          <a:xfrm>
            <a:off x="181518" y="4134312"/>
            <a:ext cx="9253728" cy="830997"/>
          </a:xfrm>
          <a:prstGeom prst="rect">
            <a:avLst/>
          </a:prstGeom>
          <a:noFill/>
        </p:spPr>
        <p:txBody>
          <a:bodyPr wrap="square" rtlCol="0">
            <a:spAutoFit/>
          </a:bodyPr>
          <a:lstStyle/>
          <a:p>
            <a:r>
              <a:rPr lang="en-US" sz="2400" dirty="0" smtClean="0"/>
              <a:t>Until here everything is legitimate and will cause no exceptions.</a:t>
            </a:r>
            <a:r>
              <a:rPr lang="en-US" sz="2400" dirty="0"/>
              <a:t> </a:t>
            </a:r>
          </a:p>
        </p:txBody>
      </p:sp>
      <p:sp>
        <p:nvSpPr>
          <p:cNvPr id="10" name="TextBox 9"/>
          <p:cNvSpPr txBox="1"/>
          <p:nvPr/>
        </p:nvSpPr>
        <p:spPr>
          <a:xfrm>
            <a:off x="181518" y="5316592"/>
            <a:ext cx="7546848" cy="1200329"/>
          </a:xfrm>
          <a:prstGeom prst="rect">
            <a:avLst/>
          </a:prstGeom>
          <a:noFill/>
        </p:spPr>
        <p:txBody>
          <a:bodyPr wrap="square" rtlCol="0">
            <a:spAutoFit/>
          </a:bodyPr>
          <a:lstStyle/>
          <a:p>
            <a:r>
              <a:rPr lang="en-US" sz="2400" dirty="0" smtClean="0"/>
              <a:t>Unlike Meltdown, We chose a kind of random attacker address and not a kernel one here, Think why ?</a:t>
            </a:r>
            <a:endParaRPr lang="en-US" sz="2400" dirty="0"/>
          </a:p>
        </p:txBody>
      </p:sp>
    </p:spTree>
    <p:extLst>
      <p:ext uri="{BB962C8B-B14F-4D97-AF65-F5344CB8AC3E}">
        <p14:creationId xmlns:p14="http://schemas.microsoft.com/office/powerpoint/2010/main" val="301538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fade">
                                      <p:cBhvr>
                                        <p:cTn id="34"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423" y="654088"/>
            <a:ext cx="2068689" cy="2068689"/>
          </a:xfrm>
          <a:prstGeom prst="rect">
            <a:avLst/>
          </a:prstGeom>
        </p:spPr>
      </p:pic>
      <p:sp>
        <p:nvSpPr>
          <p:cNvPr id="6" name="TextBox 5"/>
          <p:cNvSpPr txBox="1"/>
          <p:nvPr/>
        </p:nvSpPr>
        <p:spPr>
          <a:xfrm>
            <a:off x="3708721" y="642460"/>
            <a:ext cx="4188177" cy="523220"/>
          </a:xfrm>
          <a:prstGeom prst="rect">
            <a:avLst/>
          </a:prstGeom>
          <a:noFill/>
        </p:spPr>
        <p:txBody>
          <a:bodyPr wrap="square" rtlCol="0">
            <a:spAutoFit/>
          </a:bodyPr>
          <a:lstStyle/>
          <a:p>
            <a:r>
              <a:rPr lang="en-US" sz="2800" b="1" dirty="0" smtClean="0"/>
              <a:t>Side-Channel Attacks</a:t>
            </a:r>
          </a:p>
        </p:txBody>
      </p:sp>
      <p:sp>
        <p:nvSpPr>
          <p:cNvPr id="7" name="TextBox 6"/>
          <p:cNvSpPr txBox="1"/>
          <p:nvPr/>
        </p:nvSpPr>
        <p:spPr>
          <a:xfrm>
            <a:off x="6299201" y="1580372"/>
            <a:ext cx="4036682" cy="800219"/>
          </a:xfrm>
          <a:prstGeom prst="rect">
            <a:avLst/>
          </a:prstGeom>
          <a:noFill/>
        </p:spPr>
        <p:txBody>
          <a:bodyPr wrap="none" rtlCol="0">
            <a:spAutoFit/>
          </a:bodyPr>
          <a:lstStyle/>
          <a:p>
            <a:r>
              <a:rPr lang="en-US" sz="2800" b="1" dirty="0"/>
              <a:t>Speculative Execution</a:t>
            </a:r>
          </a:p>
          <a:p>
            <a:endParaRPr lang="en-US" dirty="0"/>
          </a:p>
        </p:txBody>
      </p:sp>
      <p:sp>
        <p:nvSpPr>
          <p:cNvPr id="8" name="Rectangle 7"/>
          <p:cNvSpPr/>
          <p:nvPr/>
        </p:nvSpPr>
        <p:spPr>
          <a:xfrm>
            <a:off x="3127021" y="2469142"/>
            <a:ext cx="1547218" cy="523220"/>
          </a:xfrm>
          <a:prstGeom prst="rect">
            <a:avLst/>
          </a:prstGeom>
        </p:spPr>
        <p:txBody>
          <a:bodyPr wrap="none">
            <a:spAutoFit/>
          </a:bodyPr>
          <a:lstStyle/>
          <a:p>
            <a:r>
              <a:rPr lang="en-US" sz="2800" b="1" dirty="0"/>
              <a:t>Pipeline</a:t>
            </a:r>
          </a:p>
        </p:txBody>
      </p:sp>
      <p:sp>
        <p:nvSpPr>
          <p:cNvPr id="9" name="Rectangle 8"/>
          <p:cNvSpPr/>
          <p:nvPr/>
        </p:nvSpPr>
        <p:spPr>
          <a:xfrm>
            <a:off x="7549897" y="3590649"/>
            <a:ext cx="2172390" cy="523220"/>
          </a:xfrm>
          <a:prstGeom prst="rect">
            <a:avLst/>
          </a:prstGeom>
        </p:spPr>
        <p:txBody>
          <a:bodyPr wrap="none">
            <a:spAutoFit/>
          </a:bodyPr>
          <a:lstStyle/>
          <a:p>
            <a:r>
              <a:rPr lang="en-US" sz="2800" b="1" dirty="0" smtClean="0"/>
              <a:t>Store-Buffer</a:t>
            </a:r>
            <a:endParaRPr lang="en-US" sz="2800" b="1" dirty="0"/>
          </a:p>
        </p:txBody>
      </p:sp>
      <p:sp>
        <p:nvSpPr>
          <p:cNvPr id="10" name="Rectangle 9"/>
          <p:cNvSpPr/>
          <p:nvPr/>
        </p:nvSpPr>
        <p:spPr>
          <a:xfrm>
            <a:off x="1825100" y="4626995"/>
            <a:ext cx="7436651" cy="523220"/>
          </a:xfrm>
          <a:prstGeom prst="rect">
            <a:avLst/>
          </a:prstGeom>
        </p:spPr>
        <p:txBody>
          <a:bodyPr wrap="none">
            <a:spAutoFit/>
          </a:bodyPr>
          <a:lstStyle/>
          <a:p>
            <a:r>
              <a:rPr lang="en-US" sz="2800" b="1" dirty="0"/>
              <a:t>Microarchitectural vs Architectural </a:t>
            </a:r>
            <a:r>
              <a:rPr lang="en-US" sz="2800" b="1" dirty="0" smtClean="0"/>
              <a:t>effects</a:t>
            </a:r>
            <a:endParaRPr lang="en-US" sz="2800" b="1" dirty="0"/>
          </a:p>
        </p:txBody>
      </p:sp>
      <p:sp>
        <p:nvSpPr>
          <p:cNvPr id="11" name="Rectangle 10"/>
          <p:cNvSpPr/>
          <p:nvPr/>
        </p:nvSpPr>
        <p:spPr>
          <a:xfrm>
            <a:off x="649117" y="2513910"/>
            <a:ext cx="1388522" cy="400110"/>
          </a:xfrm>
          <a:prstGeom prst="rect">
            <a:avLst/>
          </a:prstGeom>
        </p:spPr>
        <p:txBody>
          <a:bodyPr wrap="none">
            <a:spAutoFit/>
          </a:bodyPr>
          <a:lstStyle/>
          <a:p>
            <a:r>
              <a:rPr lang="en-US" sz="2000" b="1" dirty="0" smtClean="0">
                <a:solidFill>
                  <a:srgbClr val="0070C0"/>
                </a:solidFill>
              </a:rPr>
              <a:t>Keywords</a:t>
            </a:r>
            <a:endParaRPr lang="en-US" sz="2000" b="1" dirty="0">
              <a:solidFill>
                <a:srgbClr val="0070C0"/>
              </a:solidFill>
            </a:endParaRPr>
          </a:p>
        </p:txBody>
      </p:sp>
    </p:spTree>
    <p:extLst>
      <p:ext uri="{BB962C8B-B14F-4D97-AF65-F5344CB8AC3E}">
        <p14:creationId xmlns:p14="http://schemas.microsoft.com/office/powerpoint/2010/main" val="392780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randombar(horizont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35"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1519" y="0"/>
            <a:ext cx="1253067" cy="815009"/>
          </a:xfrm>
          <a:prstGeom prst="rect">
            <a:avLst/>
          </a:prstGeom>
        </p:spPr>
      </p:pic>
      <p:pic>
        <p:nvPicPr>
          <p:cNvPr id="5" name="Picture 4"/>
          <p:cNvPicPr>
            <a:picLocks noChangeAspect="1"/>
          </p:cNvPicPr>
          <p:nvPr/>
        </p:nvPicPr>
        <p:blipFill>
          <a:blip r:embed="rId5"/>
          <a:stretch>
            <a:fillRect/>
          </a:stretch>
        </p:blipFill>
        <p:spPr>
          <a:xfrm>
            <a:off x="7466941" y="0"/>
            <a:ext cx="4725059" cy="2781688"/>
          </a:xfrm>
          <a:prstGeom prst="rect">
            <a:avLst/>
          </a:prstGeom>
        </p:spPr>
      </p:pic>
      <p:sp>
        <p:nvSpPr>
          <p:cNvPr id="6" name="TextBox 5"/>
          <p:cNvSpPr txBox="1"/>
          <p:nvPr/>
        </p:nvSpPr>
        <p:spPr>
          <a:xfrm>
            <a:off x="181519" y="815009"/>
            <a:ext cx="7285422" cy="1938992"/>
          </a:xfrm>
          <a:prstGeom prst="rect">
            <a:avLst/>
          </a:prstGeom>
          <a:noFill/>
        </p:spPr>
        <p:txBody>
          <a:bodyPr wrap="square" rtlCol="0">
            <a:spAutoFit/>
          </a:bodyPr>
          <a:lstStyle/>
          <a:p>
            <a:r>
              <a:rPr lang="en-US" sz="2400" dirty="0" smtClean="0"/>
              <a:t>Line 8: tsx_begin() is </a:t>
            </a:r>
            <a:r>
              <a:rPr lang="en-US" sz="2400" dirty="0"/>
              <a:t>Transactional Synchronization </a:t>
            </a:r>
            <a:r>
              <a:rPr lang="en-US" sz="2400" dirty="0" smtClean="0"/>
              <a:t>Extensions, It allows hardware memory transactions thus boosting performance</a:t>
            </a:r>
            <a:endParaRPr lang="en-US" sz="2400" dirty="0"/>
          </a:p>
          <a:p>
            <a:r>
              <a:rPr lang="en-US" sz="2400" dirty="0" smtClean="0"/>
              <a:t>  </a:t>
            </a:r>
            <a:endParaRPr lang="en-US" sz="2400" dirty="0"/>
          </a:p>
        </p:txBody>
      </p:sp>
      <p:sp>
        <p:nvSpPr>
          <p:cNvPr id="7" name="TextBox 6"/>
          <p:cNvSpPr txBox="1"/>
          <p:nvPr/>
        </p:nvSpPr>
        <p:spPr>
          <a:xfrm>
            <a:off x="181519" y="2550855"/>
            <a:ext cx="11740896" cy="1569660"/>
          </a:xfrm>
          <a:prstGeom prst="rect">
            <a:avLst/>
          </a:prstGeom>
          <a:noFill/>
        </p:spPr>
        <p:txBody>
          <a:bodyPr wrap="square" rtlCol="0">
            <a:spAutoFit/>
          </a:bodyPr>
          <a:lstStyle/>
          <a:p>
            <a:r>
              <a:rPr lang="en-US" sz="2400" b="1" dirty="0" smtClean="0"/>
              <a:t>Line 9: </a:t>
            </a:r>
            <a:r>
              <a:rPr lang="en-US" sz="2400" dirty="0" smtClean="0"/>
              <a:t>the heart of the attack is this line, </a:t>
            </a:r>
            <a:br>
              <a:rPr lang="en-US" sz="2400" dirty="0" smtClean="0"/>
            </a:br>
            <a:r>
              <a:rPr lang="en-US" sz="2400" dirty="0" smtClean="0"/>
              <a:t>We access a memory address of lut (look-up-table, same as probe_array in Meltdown example) plus 4096 (page size) multiplied by the byte at offset in </a:t>
            </a:r>
            <a:br>
              <a:rPr lang="en-US" sz="2400" dirty="0" smtClean="0"/>
            </a:br>
            <a:r>
              <a:rPr lang="en-US" sz="2400" dirty="0" smtClean="0"/>
              <a:t>the attacker address</a:t>
            </a:r>
            <a:endParaRPr lang="en-US" sz="2400" b="1" dirty="0"/>
          </a:p>
        </p:txBody>
      </p:sp>
      <p:sp>
        <p:nvSpPr>
          <p:cNvPr id="10" name="TextBox 9"/>
          <p:cNvSpPr txBox="1"/>
          <p:nvPr/>
        </p:nvSpPr>
        <p:spPr>
          <a:xfrm>
            <a:off x="6240943" y="5429260"/>
            <a:ext cx="5681472" cy="646331"/>
          </a:xfrm>
          <a:prstGeom prst="rect">
            <a:avLst/>
          </a:prstGeom>
          <a:solidFill>
            <a:schemeClr val="bg1"/>
          </a:solidFill>
          <a:ln>
            <a:solidFill>
              <a:schemeClr val="bg1"/>
            </a:solidFill>
          </a:ln>
        </p:spPr>
        <p:txBody>
          <a:bodyPr wrap="square" rtlCol="0">
            <a:spAutoFit/>
          </a:bodyPr>
          <a:lstStyle/>
          <a:p>
            <a:r>
              <a:rPr lang="he-IL" dirty="0" smtClean="0"/>
              <a:t>	</a:t>
            </a:r>
            <a:r>
              <a:rPr lang="en-US" dirty="0"/>
              <a:t>	</a:t>
            </a:r>
            <a:r>
              <a:rPr lang="en-US" dirty="0" smtClean="0"/>
              <a:t>char secret = attacker_address[offset];</a:t>
            </a:r>
            <a:br>
              <a:rPr lang="en-US" dirty="0" smtClean="0"/>
            </a:br>
            <a:r>
              <a:rPr lang="en-US" dirty="0" smtClean="0"/>
              <a:t>		char dummy = probe_array[4096*secret];</a:t>
            </a:r>
            <a:endParaRPr lang="en-US" dirty="0"/>
          </a:p>
        </p:txBody>
      </p:sp>
      <p:sp>
        <p:nvSpPr>
          <p:cNvPr id="11" name="Minus 10"/>
          <p:cNvSpPr/>
          <p:nvPr/>
        </p:nvSpPr>
        <p:spPr>
          <a:xfrm>
            <a:off x="7168215" y="5544243"/>
            <a:ext cx="390144" cy="304800"/>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81519" y="4967595"/>
            <a:ext cx="5987537" cy="461665"/>
          </a:xfrm>
          <a:prstGeom prst="rect">
            <a:avLst/>
          </a:prstGeom>
          <a:noFill/>
        </p:spPr>
        <p:txBody>
          <a:bodyPr wrap="none" rtlCol="0">
            <a:spAutoFit/>
          </a:bodyPr>
          <a:lstStyle/>
          <a:p>
            <a:r>
              <a:rPr lang="en-US" sz="2400" dirty="0" smtClean="0"/>
              <a:t>Shouldn’t we attack the victim_page ?</a:t>
            </a:r>
            <a:endParaRPr lang="en-US" sz="2400" dirty="0"/>
          </a:p>
        </p:txBody>
      </p:sp>
      <p:sp>
        <p:nvSpPr>
          <p:cNvPr id="13" name="TextBox 12"/>
          <p:cNvSpPr txBox="1"/>
          <p:nvPr/>
        </p:nvSpPr>
        <p:spPr>
          <a:xfrm>
            <a:off x="181519" y="5563301"/>
            <a:ext cx="6242304" cy="830997"/>
          </a:xfrm>
          <a:prstGeom prst="rect">
            <a:avLst/>
          </a:prstGeom>
          <a:noFill/>
        </p:spPr>
        <p:txBody>
          <a:bodyPr wrap="square" rtlCol="0">
            <a:spAutoFit/>
          </a:bodyPr>
          <a:lstStyle/>
          <a:p>
            <a:r>
              <a:rPr lang="en-US" sz="2400" dirty="0" smtClean="0"/>
              <a:t>Won’t line 9 cause an exception and terminate everything ?</a:t>
            </a:r>
            <a:endParaRPr lang="en-US" sz="2400" dirty="0"/>
          </a:p>
        </p:txBody>
      </p:sp>
      <p:sp>
        <p:nvSpPr>
          <p:cNvPr id="14" name="TextBox 13"/>
          <p:cNvSpPr txBox="1"/>
          <p:nvPr/>
        </p:nvSpPr>
        <p:spPr>
          <a:xfrm>
            <a:off x="7735165" y="4090433"/>
            <a:ext cx="2701187" cy="1200329"/>
          </a:xfrm>
          <a:prstGeom prst="rect">
            <a:avLst/>
          </a:prstGeom>
          <a:noFill/>
        </p:spPr>
        <p:txBody>
          <a:bodyPr wrap="square" rtlCol="0">
            <a:spAutoFit/>
          </a:bodyPr>
          <a:lstStyle/>
          <a:p>
            <a:r>
              <a:rPr lang="en-US" dirty="0" smtClean="0"/>
              <a:t>Line 9 simplified and now looks like meltdown code if that helps to understand</a:t>
            </a:r>
            <a:endParaRPr lang="en-US" dirty="0"/>
          </a:p>
        </p:txBody>
      </p:sp>
    </p:spTree>
    <p:extLst>
      <p:ext uri="{BB962C8B-B14F-4D97-AF65-F5344CB8AC3E}">
        <p14:creationId xmlns:p14="http://schemas.microsoft.com/office/powerpoint/2010/main" val="393324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par>
                          <p:cTn id="41" fill="hold">
                            <p:stCondLst>
                              <p:cond delay="500"/>
                            </p:stCondLst>
                            <p:childTnLst>
                              <p:par>
                                <p:cTn id="42" presetID="27" presetClass="emph" presetSubtype="0" fill="remove" grpId="1" nodeType="afterEffect">
                                  <p:stCondLst>
                                    <p:cond delay="300"/>
                                  </p:stCondLst>
                                  <p:childTnLst>
                                    <p:animClr clrSpc="rgb" dir="cw">
                                      <p:cBhvr override="childStyle">
                                        <p:cTn id="43" dur="250" autoRev="1" fill="remove"/>
                                        <p:tgtEl>
                                          <p:spTgt spid="11"/>
                                        </p:tgtEl>
                                        <p:attrNameLst>
                                          <p:attrName>style.color</p:attrName>
                                        </p:attrNameLst>
                                      </p:cBhvr>
                                      <p:to>
                                        <a:schemeClr val="bg1"/>
                                      </p:to>
                                    </p:animClr>
                                    <p:animClr clrSpc="rgb" dir="cw">
                                      <p:cBhvr>
                                        <p:cTn id="44" dur="250" autoRev="1" fill="remove"/>
                                        <p:tgtEl>
                                          <p:spTgt spid="11"/>
                                        </p:tgtEl>
                                        <p:attrNameLst>
                                          <p:attrName>fillcolor</p:attrName>
                                        </p:attrNameLst>
                                      </p:cBhvr>
                                      <p:to>
                                        <a:schemeClr val="bg1"/>
                                      </p:to>
                                    </p:animClr>
                                    <p:set>
                                      <p:cBhvr>
                                        <p:cTn id="45" dur="250" autoRev="1" fill="remove"/>
                                        <p:tgtEl>
                                          <p:spTgt spid="11"/>
                                        </p:tgtEl>
                                        <p:attrNameLst>
                                          <p:attrName>fill.type</p:attrName>
                                        </p:attrNameLst>
                                      </p:cBhvr>
                                      <p:to>
                                        <p:strVal val="solid"/>
                                      </p:to>
                                    </p:set>
                                    <p:set>
                                      <p:cBhvr>
                                        <p:cTn id="46" dur="250" autoRev="1" fill="remove"/>
                                        <p:tgtEl>
                                          <p:spTgt spid="11"/>
                                        </p:tgtEl>
                                        <p:attrNameLst>
                                          <p:attrName>fill.on</p:attrName>
                                        </p:attrNameLst>
                                      </p:cBhvr>
                                      <p:to>
                                        <p:strVal val="true"/>
                                      </p:to>
                                    </p:set>
                                  </p:childTnLst>
                                </p:cTn>
                              </p:par>
                            </p:childTnLst>
                          </p:cTn>
                        </p:par>
                        <p:par>
                          <p:cTn id="47" fill="hold">
                            <p:stCondLst>
                              <p:cond delay="1300"/>
                            </p:stCondLst>
                            <p:childTnLst>
                              <p:par>
                                <p:cTn id="48" presetID="27" presetClass="emph" presetSubtype="0" fill="remove" grpId="2" nodeType="afterEffect">
                                  <p:stCondLst>
                                    <p:cond delay="0"/>
                                  </p:stCondLst>
                                  <p:childTnLst>
                                    <p:animClr clrSpc="rgb" dir="cw">
                                      <p:cBhvr override="childStyle">
                                        <p:cTn id="49" dur="250" autoRev="1" fill="remove"/>
                                        <p:tgtEl>
                                          <p:spTgt spid="11"/>
                                        </p:tgtEl>
                                        <p:attrNameLst>
                                          <p:attrName>style.color</p:attrName>
                                        </p:attrNameLst>
                                      </p:cBhvr>
                                      <p:to>
                                        <a:schemeClr val="bg1"/>
                                      </p:to>
                                    </p:animClr>
                                    <p:animClr clrSpc="rgb" dir="cw">
                                      <p:cBhvr>
                                        <p:cTn id="50" dur="250" autoRev="1" fill="remove"/>
                                        <p:tgtEl>
                                          <p:spTgt spid="11"/>
                                        </p:tgtEl>
                                        <p:attrNameLst>
                                          <p:attrName>fillcolor</p:attrName>
                                        </p:attrNameLst>
                                      </p:cBhvr>
                                      <p:to>
                                        <a:schemeClr val="bg1"/>
                                      </p:to>
                                    </p:animClr>
                                    <p:set>
                                      <p:cBhvr>
                                        <p:cTn id="51" dur="250" autoRev="1" fill="remove"/>
                                        <p:tgtEl>
                                          <p:spTgt spid="11"/>
                                        </p:tgtEl>
                                        <p:attrNameLst>
                                          <p:attrName>fill.type</p:attrName>
                                        </p:attrNameLst>
                                      </p:cBhvr>
                                      <p:to>
                                        <p:strVal val="solid"/>
                                      </p:to>
                                    </p:set>
                                    <p:set>
                                      <p:cBhvr>
                                        <p:cTn id="52" dur="250" autoRev="1" fill="remove"/>
                                        <p:tgtEl>
                                          <p:spTgt spid="11"/>
                                        </p:tgtEl>
                                        <p:attrNameLst>
                                          <p:attrName>fill.on</p:attrName>
                                        </p:attrNameLst>
                                      </p:cBhvr>
                                      <p:to>
                                        <p:strVal val="true"/>
                                      </p:to>
                                    </p:set>
                                  </p:childTnLst>
                                </p:cTn>
                              </p:par>
                            </p:childTnLst>
                          </p:cTn>
                        </p:par>
                        <p:par>
                          <p:cTn id="53" fill="hold">
                            <p:stCondLst>
                              <p:cond delay="1800"/>
                            </p:stCondLst>
                            <p:childTnLst>
                              <p:par>
                                <p:cTn id="54" presetID="27" presetClass="emph" presetSubtype="0" fill="remove" grpId="3" nodeType="afterEffect">
                                  <p:stCondLst>
                                    <p:cond delay="0"/>
                                  </p:stCondLst>
                                  <p:childTnLst>
                                    <p:animClr clrSpc="rgb" dir="cw">
                                      <p:cBhvr override="childStyle">
                                        <p:cTn id="55" dur="250" autoRev="1" fill="remove"/>
                                        <p:tgtEl>
                                          <p:spTgt spid="11"/>
                                        </p:tgtEl>
                                        <p:attrNameLst>
                                          <p:attrName>style.color</p:attrName>
                                        </p:attrNameLst>
                                      </p:cBhvr>
                                      <p:to>
                                        <a:schemeClr val="bg1"/>
                                      </p:to>
                                    </p:animClr>
                                    <p:animClr clrSpc="rgb" dir="cw">
                                      <p:cBhvr>
                                        <p:cTn id="56" dur="250" autoRev="1" fill="remove"/>
                                        <p:tgtEl>
                                          <p:spTgt spid="11"/>
                                        </p:tgtEl>
                                        <p:attrNameLst>
                                          <p:attrName>fillcolor</p:attrName>
                                        </p:attrNameLst>
                                      </p:cBhvr>
                                      <p:to>
                                        <a:schemeClr val="bg1"/>
                                      </p:to>
                                    </p:animClr>
                                    <p:set>
                                      <p:cBhvr>
                                        <p:cTn id="57" dur="250" autoRev="1" fill="remove"/>
                                        <p:tgtEl>
                                          <p:spTgt spid="11"/>
                                        </p:tgtEl>
                                        <p:attrNameLst>
                                          <p:attrName>fill.type</p:attrName>
                                        </p:attrNameLst>
                                      </p:cBhvr>
                                      <p:to>
                                        <p:strVal val="solid"/>
                                      </p:to>
                                    </p:set>
                                    <p:set>
                                      <p:cBhvr>
                                        <p:cTn id="58" dur="250" autoRev="1" fill="remove"/>
                                        <p:tgtEl>
                                          <p:spTgt spid="11"/>
                                        </p:tgtEl>
                                        <p:attrNameLst>
                                          <p:attrName>fill.on</p:attrName>
                                        </p:attrNameLst>
                                      </p:cBhvr>
                                      <p:to>
                                        <p:strVal val="true"/>
                                      </p:to>
                                    </p:set>
                                  </p:childTnLst>
                                </p:cTn>
                              </p:par>
                            </p:childTnLst>
                          </p:cTn>
                        </p:par>
                        <p:par>
                          <p:cTn id="59" fill="hold">
                            <p:stCondLst>
                              <p:cond delay="2300"/>
                            </p:stCondLst>
                            <p:childTnLst>
                              <p:par>
                                <p:cTn id="60" presetID="1" presetClass="exit" presetSubtype="0" fill="hold" grpId="4" nodeType="afterEffect">
                                  <p:stCondLst>
                                    <p:cond delay="0"/>
                                  </p:stCondLst>
                                  <p:childTnLst>
                                    <p:set>
                                      <p:cBhvr>
                                        <p:cTn id="61" dur="1" fill="hold">
                                          <p:stCondLst>
                                            <p:cond delay="0"/>
                                          </p:stCondLst>
                                        </p:cTn>
                                        <p:tgtEl>
                                          <p:spTgt spid="11"/>
                                        </p:tgtEl>
                                        <p:attrNameLst>
                                          <p:attrName>style.visibility</p:attrName>
                                        </p:attrNameLst>
                                      </p:cBhvr>
                                      <p:to>
                                        <p:strVal val="hidden"/>
                                      </p:to>
                                    </p:set>
                                  </p:childTnLst>
                                </p:cTn>
                              </p:par>
                            </p:childTnLst>
                          </p:cTn>
                        </p:par>
                        <p:par>
                          <p:cTn id="62" fill="hold">
                            <p:stCondLst>
                              <p:cond delay="2300"/>
                            </p:stCondLst>
                            <p:childTnLst>
                              <p:par>
                                <p:cTn id="63" presetID="1" presetClass="entr" presetSubtype="0" fill="hold" grpId="0" nodeType="afterEffect">
                                  <p:stCondLst>
                                    <p:cond delay="0"/>
                                  </p:stCondLst>
                                  <p:iterate type="lt">
                                    <p:tmAbs val="30"/>
                                  </p:iterate>
                                  <p:childTnLst>
                                    <p:set>
                                      <p:cBhvr>
                                        <p:cTn id="6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animBg="1"/>
      <p:bldP spid="11" grpId="0" animBg="1"/>
      <p:bldP spid="11" grpId="1" animBg="1"/>
      <p:bldP spid="11" grpId="2" animBg="1"/>
      <p:bldP spid="11" grpId="3" animBg="1"/>
      <p:bldP spid="11" grpId="4" animBg="1"/>
      <p:bldP spid="12" grpId="0"/>
      <p:bldP spid="1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259" y="194713"/>
            <a:ext cx="1572898" cy="1038113"/>
          </a:xfrm>
          <a:prstGeom prst="rect">
            <a:avLst/>
          </a:prstGeom>
        </p:spPr>
      </p:pic>
      <p:sp>
        <p:nvSpPr>
          <p:cNvPr id="5" name="TextBox 4"/>
          <p:cNvSpPr txBox="1"/>
          <p:nvPr/>
        </p:nvSpPr>
        <p:spPr>
          <a:xfrm>
            <a:off x="2043953" y="482936"/>
            <a:ext cx="9426388" cy="461665"/>
          </a:xfrm>
          <a:prstGeom prst="rect">
            <a:avLst/>
          </a:prstGeom>
          <a:noFill/>
        </p:spPr>
        <p:txBody>
          <a:bodyPr wrap="square" rtlCol="0">
            <a:spAutoFit/>
          </a:bodyPr>
          <a:lstStyle/>
          <a:p>
            <a:r>
              <a:rPr lang="en-US" sz="2400" dirty="0" smtClean="0"/>
              <a:t>Explaining the pitfall in Intel’s implementation of store-buffers</a:t>
            </a:r>
            <a:endParaRPr lang="en-US" sz="2400" dirty="0"/>
          </a:p>
        </p:txBody>
      </p:sp>
      <p:pic>
        <p:nvPicPr>
          <p:cNvPr id="7" name="Picture 6"/>
          <p:cNvPicPr>
            <a:picLocks noChangeAspect="1"/>
          </p:cNvPicPr>
          <p:nvPr/>
        </p:nvPicPr>
        <p:blipFill>
          <a:blip r:embed="rId4"/>
          <a:stretch>
            <a:fillRect/>
          </a:stretch>
        </p:blipFill>
        <p:spPr>
          <a:xfrm>
            <a:off x="427078" y="1909482"/>
            <a:ext cx="4306287" cy="4134363"/>
          </a:xfrm>
          <a:prstGeom prst="rect">
            <a:avLst/>
          </a:prstGeom>
        </p:spPr>
      </p:pic>
      <p:sp>
        <p:nvSpPr>
          <p:cNvPr id="8" name="TextBox 7"/>
          <p:cNvSpPr txBox="1"/>
          <p:nvPr/>
        </p:nvSpPr>
        <p:spPr>
          <a:xfrm>
            <a:off x="5123329" y="1909482"/>
            <a:ext cx="5809130" cy="1569660"/>
          </a:xfrm>
          <a:prstGeom prst="rect">
            <a:avLst/>
          </a:prstGeom>
          <a:noFill/>
        </p:spPr>
        <p:txBody>
          <a:bodyPr wrap="square" rtlCol="0">
            <a:spAutoFit/>
          </a:bodyPr>
          <a:lstStyle/>
          <a:p>
            <a:r>
              <a:rPr lang="en-US" sz="2400" dirty="0" smtClean="0"/>
              <a:t>A</a:t>
            </a:r>
            <a:r>
              <a:rPr lang="he-IL" sz="2400" dirty="0" smtClean="0"/>
              <a:t> </a:t>
            </a:r>
            <a:r>
              <a:rPr lang="en-US" sz="2400" dirty="0" smtClean="0"/>
              <a:t>diagram explaining how virtual address is translated to physical address with a multi-level paging system </a:t>
            </a:r>
            <a:endParaRPr lang="en-US" sz="2400" dirty="0"/>
          </a:p>
        </p:txBody>
      </p:sp>
      <p:sp>
        <p:nvSpPr>
          <p:cNvPr id="10" name="TextBox 9"/>
          <p:cNvSpPr txBox="1"/>
          <p:nvPr/>
        </p:nvSpPr>
        <p:spPr>
          <a:xfrm>
            <a:off x="5123329" y="3634967"/>
            <a:ext cx="5136777" cy="1200329"/>
          </a:xfrm>
          <a:prstGeom prst="rect">
            <a:avLst/>
          </a:prstGeom>
          <a:noFill/>
        </p:spPr>
        <p:txBody>
          <a:bodyPr wrap="square" rtlCol="0">
            <a:spAutoFit/>
          </a:bodyPr>
          <a:lstStyle/>
          <a:p>
            <a:r>
              <a:rPr lang="en-US" sz="2400" dirty="0" smtClean="0"/>
              <a:t>Hence the lower 12 bits (offset) are copied without a change to the physical address </a:t>
            </a:r>
            <a:endParaRPr lang="en-US" sz="2400" dirty="0"/>
          </a:p>
        </p:txBody>
      </p:sp>
      <mc:AlternateContent xmlns:mc="http://schemas.openxmlformats.org/markup-compatibility/2006" xmlns:a14="http://schemas.microsoft.com/office/drawing/2010/main">
        <mc:Choice Requires="a14">
          <p:sp>
            <p:nvSpPr>
              <p:cNvPr id="11" name="TextBox 10"/>
              <p:cNvSpPr txBox="1"/>
              <p:nvPr/>
            </p:nvSpPr>
            <p:spPr>
              <a:xfrm>
                <a:off x="5123329" y="4991121"/>
                <a:ext cx="4155142" cy="1569660"/>
              </a:xfrm>
              <a:prstGeom prst="rect">
                <a:avLst/>
              </a:prstGeom>
              <a:noFill/>
            </p:spPr>
            <p:txBody>
              <a:bodyPr wrap="square" rtlCol="0">
                <a:spAutoFit/>
              </a:bodyPr>
              <a:lstStyle/>
              <a:p>
                <a:r>
                  <a:rPr lang="en-US" sz="2400" dirty="0" smtClean="0"/>
                  <a:t>Why 12 bits ? A page size is 4096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12</m:t>
                        </m:r>
                      </m:sup>
                    </m:sSup>
                  </m:oMath>
                </a14:m>
                <a:r>
                  <a:rPr lang="en-US" sz="2400" dirty="0" smtClean="0"/>
                  <a:t>) and that lets us access every byte in the page</a:t>
                </a:r>
                <a:endParaRPr lang="en-US"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5123329" y="4991121"/>
                <a:ext cx="4155142" cy="1569660"/>
              </a:xfrm>
              <a:prstGeom prst="rect">
                <a:avLst/>
              </a:prstGeom>
              <a:blipFill>
                <a:blip r:embed="rId5"/>
                <a:stretch>
                  <a:fillRect l="-2199" t="-3113" r="-4252" b="-8171"/>
                </a:stretch>
              </a:blipFill>
            </p:spPr>
            <p:txBody>
              <a:bodyPr/>
              <a:lstStyle/>
              <a:p>
                <a:r>
                  <a:rPr lang="en-US">
                    <a:noFill/>
                  </a:rPr>
                  <a:t> </a:t>
                </a:r>
              </a:p>
            </p:txBody>
          </p:sp>
        </mc:Fallback>
      </mc:AlternateContent>
    </p:spTree>
    <p:extLst>
      <p:ext uri="{BB962C8B-B14F-4D97-AF65-F5344CB8AC3E}">
        <p14:creationId xmlns:p14="http://schemas.microsoft.com/office/powerpoint/2010/main" val="104318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8259" y="182651"/>
            <a:ext cx="11900647" cy="830997"/>
          </a:xfrm>
          <a:prstGeom prst="rect">
            <a:avLst/>
          </a:prstGeom>
          <a:noFill/>
        </p:spPr>
        <p:txBody>
          <a:bodyPr wrap="square" rtlCol="0">
            <a:spAutoFit/>
          </a:bodyPr>
          <a:lstStyle/>
          <a:p>
            <a:r>
              <a:rPr lang="en-US" sz="2400" dirty="0" smtClean="0"/>
              <a:t>We present Intel’s algorithm to check if a load overlaps with a recent write to the store-buffer so the CPU can use the </a:t>
            </a:r>
            <a:r>
              <a:rPr lang="en-US" sz="2400" i="1" dirty="0" smtClean="0"/>
              <a:t>store-to-load forwarding</a:t>
            </a:r>
            <a:endParaRPr lang="en-US" sz="2400" dirty="0"/>
          </a:p>
        </p:txBody>
      </p:sp>
      <p:sp>
        <p:nvSpPr>
          <p:cNvPr id="7" name="TextBox 6"/>
          <p:cNvSpPr txBox="1"/>
          <p:nvPr/>
        </p:nvSpPr>
        <p:spPr>
          <a:xfrm>
            <a:off x="8861253" y="1013648"/>
            <a:ext cx="575355" cy="461665"/>
          </a:xfrm>
          <a:prstGeom prst="rect">
            <a:avLst/>
          </a:prstGeom>
          <a:noFill/>
        </p:spPr>
        <p:txBody>
          <a:bodyPr wrap="square" rtlCol="0">
            <a:spAutoFit/>
          </a:bodyPr>
          <a:lstStyle/>
          <a:p>
            <a:r>
              <a:rPr lang="en-US" sz="2400" b="1" dirty="0" smtClean="0">
                <a:latin typeface="Rockwell Condensed" panose="02060603050405020104" pitchFamily="18" charset="0"/>
                <a:ea typeface="Cambria Math" panose="02040503050406030204" pitchFamily="18" charset="0"/>
                <a:cs typeface="Narkisim" panose="020E0502050101010101" pitchFamily="34" charset="-79"/>
              </a:rPr>
              <a:t>300</a:t>
            </a:r>
            <a:endParaRPr lang="en-US" sz="2400" b="1" dirty="0">
              <a:latin typeface="Rockwell Condensed" panose="02060603050405020104" pitchFamily="18" charset="0"/>
              <a:ea typeface="Cambria Math" panose="02040503050406030204" pitchFamily="18" charset="0"/>
              <a:cs typeface="Narkisim" panose="020E0502050101010101" pitchFamily="34" charset="-79"/>
            </a:endParaRPr>
          </a:p>
        </p:txBody>
      </p:sp>
      <p:cxnSp>
        <p:nvCxnSpPr>
          <p:cNvPr id="12" name="Straight Arrow Connector 11"/>
          <p:cNvCxnSpPr/>
          <p:nvPr/>
        </p:nvCxnSpPr>
        <p:spPr>
          <a:xfrm flipH="1">
            <a:off x="6888480" y="1244480"/>
            <a:ext cx="1853184" cy="230833"/>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6" name="Flowchart: Off-page Connector 15"/>
          <p:cNvSpPr/>
          <p:nvPr/>
        </p:nvSpPr>
        <p:spPr>
          <a:xfrm>
            <a:off x="4745019" y="1244480"/>
            <a:ext cx="2023872" cy="743712"/>
          </a:xfrm>
          <a:prstGeom prst="flowChartOffpageConnector">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Low Add. Hit</a:t>
            </a:r>
            <a:br>
              <a:rPr lang="en-US" dirty="0" smtClean="0">
                <a:solidFill>
                  <a:schemeClr val="bg1"/>
                </a:solidFill>
              </a:rPr>
            </a:br>
            <a:r>
              <a:rPr lang="en-US" u="sng" dirty="0" smtClean="0">
                <a:solidFill>
                  <a:schemeClr val="bg1"/>
                </a:solidFill>
              </a:rPr>
              <a:t>302</a:t>
            </a:r>
            <a:endParaRPr lang="en-US" dirty="0">
              <a:solidFill>
                <a:schemeClr val="bg1"/>
              </a:solidFill>
            </a:endParaRPr>
          </a:p>
        </p:txBody>
      </p:sp>
      <p:cxnSp>
        <p:nvCxnSpPr>
          <p:cNvPr id="24" name="Straight Connector 23"/>
          <p:cNvCxnSpPr/>
          <p:nvPr/>
        </p:nvCxnSpPr>
        <p:spPr>
          <a:xfrm flipH="1">
            <a:off x="2097024" y="1706961"/>
            <a:ext cx="2511552" cy="8296"/>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28" name="Straight Arrow Connector 27"/>
          <p:cNvCxnSpPr/>
          <p:nvPr/>
        </p:nvCxnSpPr>
        <p:spPr>
          <a:xfrm>
            <a:off x="2097024" y="1715257"/>
            <a:ext cx="0" cy="816864"/>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
        <p:nvSpPr>
          <p:cNvPr id="31" name="Flowchart: Off-page Connector 30"/>
          <p:cNvSpPr/>
          <p:nvPr/>
        </p:nvSpPr>
        <p:spPr>
          <a:xfrm>
            <a:off x="1085088" y="2664848"/>
            <a:ext cx="2292096" cy="743712"/>
          </a:xfrm>
          <a:prstGeom prst="flowChartOffpageConnector">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Proceed with Load</a:t>
            </a:r>
            <a:br>
              <a:rPr lang="en-US" dirty="0" smtClean="0">
                <a:solidFill>
                  <a:schemeClr val="bg1"/>
                </a:solidFill>
              </a:rPr>
            </a:br>
            <a:r>
              <a:rPr lang="en-US" u="sng" dirty="0" smtClean="0">
                <a:solidFill>
                  <a:schemeClr val="bg1"/>
                </a:solidFill>
              </a:rPr>
              <a:t>304</a:t>
            </a:r>
            <a:endParaRPr lang="en-US" dirty="0">
              <a:solidFill>
                <a:schemeClr val="bg1"/>
              </a:solidFill>
            </a:endParaRPr>
          </a:p>
        </p:txBody>
      </p:sp>
      <p:cxnSp>
        <p:nvCxnSpPr>
          <p:cNvPr id="32" name="Straight Arrow Connector 31"/>
          <p:cNvCxnSpPr/>
          <p:nvPr/>
        </p:nvCxnSpPr>
        <p:spPr>
          <a:xfrm>
            <a:off x="5756955" y="2050374"/>
            <a:ext cx="9861" cy="705018"/>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
        <p:nvSpPr>
          <p:cNvPr id="34" name="Flowchart: Off-page Connector 33"/>
          <p:cNvSpPr/>
          <p:nvPr/>
        </p:nvSpPr>
        <p:spPr>
          <a:xfrm>
            <a:off x="4745019" y="2817574"/>
            <a:ext cx="2023872" cy="743712"/>
          </a:xfrm>
          <a:prstGeom prst="flowChartOffpageConnector">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Upper Add. Hit</a:t>
            </a:r>
            <a:br>
              <a:rPr lang="en-US" dirty="0" smtClean="0">
                <a:solidFill>
                  <a:schemeClr val="bg1"/>
                </a:solidFill>
              </a:rPr>
            </a:br>
            <a:r>
              <a:rPr lang="en-US" u="sng" dirty="0" smtClean="0">
                <a:solidFill>
                  <a:schemeClr val="bg1"/>
                </a:solidFill>
              </a:rPr>
              <a:t>306</a:t>
            </a:r>
            <a:endParaRPr lang="en-US" dirty="0">
              <a:solidFill>
                <a:schemeClr val="bg1"/>
              </a:solidFill>
            </a:endParaRPr>
          </a:p>
        </p:txBody>
      </p:sp>
      <p:cxnSp>
        <p:nvCxnSpPr>
          <p:cNvPr id="36" name="Straight Arrow Connector 35"/>
          <p:cNvCxnSpPr/>
          <p:nvPr/>
        </p:nvCxnSpPr>
        <p:spPr>
          <a:xfrm>
            <a:off x="5747094" y="3623468"/>
            <a:ext cx="9861" cy="767200"/>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
        <p:nvSpPr>
          <p:cNvPr id="38" name="Flowchart: Off-page Connector 37"/>
          <p:cNvSpPr/>
          <p:nvPr/>
        </p:nvSpPr>
        <p:spPr>
          <a:xfrm>
            <a:off x="4523232" y="4452850"/>
            <a:ext cx="2487168" cy="743712"/>
          </a:xfrm>
          <a:prstGeom prst="flowChartOffpageConnector">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Physical Add. match</a:t>
            </a:r>
            <a:br>
              <a:rPr lang="en-US" dirty="0" smtClean="0">
                <a:solidFill>
                  <a:schemeClr val="bg1"/>
                </a:solidFill>
              </a:rPr>
            </a:br>
            <a:r>
              <a:rPr lang="en-US" u="sng" dirty="0" smtClean="0">
                <a:solidFill>
                  <a:schemeClr val="bg1"/>
                </a:solidFill>
              </a:rPr>
              <a:t>310</a:t>
            </a:r>
            <a:endParaRPr lang="en-US" dirty="0">
              <a:solidFill>
                <a:schemeClr val="bg1"/>
              </a:solidFill>
            </a:endParaRPr>
          </a:p>
        </p:txBody>
      </p:sp>
      <p:cxnSp>
        <p:nvCxnSpPr>
          <p:cNvPr id="39" name="Straight Arrow Connector 38"/>
          <p:cNvCxnSpPr/>
          <p:nvPr/>
        </p:nvCxnSpPr>
        <p:spPr>
          <a:xfrm>
            <a:off x="5766816" y="5258744"/>
            <a:ext cx="0" cy="474185"/>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
        <p:nvSpPr>
          <p:cNvPr id="41" name="Flowchart: Off-page Connector 40"/>
          <p:cNvSpPr/>
          <p:nvPr/>
        </p:nvSpPr>
        <p:spPr>
          <a:xfrm>
            <a:off x="4450080" y="5822738"/>
            <a:ext cx="2633472" cy="743712"/>
          </a:xfrm>
          <a:prstGeom prst="flowChartOffpageConnector">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Overwrite block code</a:t>
            </a:r>
            <a:br>
              <a:rPr lang="en-US" dirty="0" smtClean="0">
                <a:solidFill>
                  <a:schemeClr val="bg1"/>
                </a:solidFill>
              </a:rPr>
            </a:br>
            <a:r>
              <a:rPr lang="en-US" u="sng" dirty="0" smtClean="0">
                <a:solidFill>
                  <a:schemeClr val="bg1"/>
                </a:solidFill>
              </a:rPr>
              <a:t>312</a:t>
            </a:r>
            <a:endParaRPr lang="en-US" dirty="0">
              <a:solidFill>
                <a:schemeClr val="bg1"/>
              </a:solidFill>
            </a:endParaRPr>
          </a:p>
        </p:txBody>
      </p:sp>
      <p:cxnSp>
        <p:nvCxnSpPr>
          <p:cNvPr id="42" name="Straight Connector 41"/>
          <p:cNvCxnSpPr/>
          <p:nvPr/>
        </p:nvCxnSpPr>
        <p:spPr>
          <a:xfrm>
            <a:off x="7105605" y="4791470"/>
            <a:ext cx="2605233" cy="0"/>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43" name="Straight Arrow Connector 42"/>
          <p:cNvCxnSpPr/>
          <p:nvPr/>
        </p:nvCxnSpPr>
        <p:spPr>
          <a:xfrm flipV="1">
            <a:off x="9710838" y="4259203"/>
            <a:ext cx="0" cy="522845"/>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
        <p:nvSpPr>
          <p:cNvPr id="47" name="Flowchart: Off-page Connector 46"/>
          <p:cNvSpPr/>
          <p:nvPr/>
        </p:nvSpPr>
        <p:spPr>
          <a:xfrm>
            <a:off x="8698902" y="3408560"/>
            <a:ext cx="2023872" cy="743712"/>
          </a:xfrm>
          <a:prstGeom prst="flowChartOffpageConnector">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bg1"/>
                </a:solidFill>
              </a:rPr>
              <a:t>Store-to-load</a:t>
            </a:r>
            <a:r>
              <a:rPr lang="en-US" dirty="0" smtClean="0">
                <a:solidFill>
                  <a:schemeClr val="bg1"/>
                </a:solidFill>
              </a:rPr>
              <a:t/>
            </a:r>
            <a:br>
              <a:rPr lang="en-US" dirty="0" smtClean="0">
                <a:solidFill>
                  <a:schemeClr val="bg1"/>
                </a:solidFill>
              </a:rPr>
            </a:br>
            <a:r>
              <a:rPr lang="en-US" u="sng" dirty="0" smtClean="0">
                <a:solidFill>
                  <a:schemeClr val="bg1"/>
                </a:solidFill>
              </a:rPr>
              <a:t>308</a:t>
            </a:r>
            <a:endParaRPr lang="en-US" dirty="0">
              <a:solidFill>
                <a:schemeClr val="bg1"/>
              </a:solidFill>
            </a:endParaRPr>
          </a:p>
        </p:txBody>
      </p:sp>
      <p:cxnSp>
        <p:nvCxnSpPr>
          <p:cNvPr id="49" name="Straight Connector 48"/>
          <p:cNvCxnSpPr/>
          <p:nvPr/>
        </p:nvCxnSpPr>
        <p:spPr>
          <a:xfrm flipV="1">
            <a:off x="6845045" y="2942172"/>
            <a:ext cx="2865793" cy="5619"/>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53" name="Straight Arrow Connector 52"/>
          <p:cNvCxnSpPr/>
          <p:nvPr/>
        </p:nvCxnSpPr>
        <p:spPr>
          <a:xfrm>
            <a:off x="9710837" y="2942172"/>
            <a:ext cx="1" cy="439675"/>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56" name="Straight Connector 55"/>
          <p:cNvCxnSpPr/>
          <p:nvPr/>
        </p:nvCxnSpPr>
        <p:spPr>
          <a:xfrm>
            <a:off x="2487168" y="6194594"/>
            <a:ext cx="1877568" cy="0"/>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57" name="Straight Arrow Connector 56"/>
          <p:cNvCxnSpPr/>
          <p:nvPr/>
        </p:nvCxnSpPr>
        <p:spPr>
          <a:xfrm flipV="1">
            <a:off x="2487168" y="5671749"/>
            <a:ext cx="0" cy="522845"/>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
        <p:nvSpPr>
          <p:cNvPr id="63" name="Flowchart: Off-page Connector 62"/>
          <p:cNvSpPr/>
          <p:nvPr/>
        </p:nvSpPr>
        <p:spPr>
          <a:xfrm>
            <a:off x="1170432" y="4791470"/>
            <a:ext cx="2670048" cy="769846"/>
          </a:xfrm>
          <a:prstGeom prst="flowChartOffpageConnector">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Re-dispatch load</a:t>
            </a:r>
            <a:r>
              <a:rPr lang="en-US" dirty="0">
                <a:solidFill>
                  <a:schemeClr val="bg1"/>
                </a:solidFill>
              </a:rPr>
              <a:t> </a:t>
            </a:r>
            <a:r>
              <a:rPr lang="el-GR" dirty="0" smtClean="0">
                <a:solidFill>
                  <a:schemeClr val="bg1"/>
                </a:solidFill>
              </a:rPr>
              <a:t>μ</a:t>
            </a:r>
            <a:r>
              <a:rPr lang="en-US" dirty="0" smtClean="0">
                <a:solidFill>
                  <a:schemeClr val="bg1"/>
                </a:solidFill>
              </a:rPr>
              <a:t>OP </a:t>
            </a:r>
            <a:br>
              <a:rPr lang="en-US" dirty="0" smtClean="0">
                <a:solidFill>
                  <a:schemeClr val="bg1"/>
                </a:solidFill>
              </a:rPr>
            </a:br>
            <a:r>
              <a:rPr lang="en-US" u="sng" dirty="0" smtClean="0">
                <a:solidFill>
                  <a:schemeClr val="bg1"/>
                </a:solidFill>
              </a:rPr>
              <a:t>316</a:t>
            </a:r>
            <a:endParaRPr lang="en-US" dirty="0">
              <a:solidFill>
                <a:schemeClr val="bg1"/>
              </a:solidFill>
            </a:endParaRPr>
          </a:p>
        </p:txBody>
      </p:sp>
      <p:cxnSp>
        <p:nvCxnSpPr>
          <p:cNvPr id="64" name="Straight Connector 63"/>
          <p:cNvCxnSpPr/>
          <p:nvPr/>
        </p:nvCxnSpPr>
        <p:spPr>
          <a:xfrm flipV="1">
            <a:off x="91440" y="5159243"/>
            <a:ext cx="993648" cy="5038"/>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66" name="Straight Connector 65"/>
          <p:cNvCxnSpPr/>
          <p:nvPr/>
        </p:nvCxnSpPr>
        <p:spPr>
          <a:xfrm flipV="1">
            <a:off x="91440" y="1359896"/>
            <a:ext cx="0" cy="3794309"/>
          </a:xfrm>
          <a:prstGeom prst="line">
            <a:avLst/>
          </a:prstGeom>
          <a:ln w="57150"/>
        </p:spPr>
        <p:style>
          <a:lnRef idx="3">
            <a:schemeClr val="accent4"/>
          </a:lnRef>
          <a:fillRef idx="0">
            <a:schemeClr val="accent4"/>
          </a:fillRef>
          <a:effectRef idx="2">
            <a:schemeClr val="accent4"/>
          </a:effectRef>
          <a:fontRef idx="minor">
            <a:schemeClr val="tx1"/>
          </a:fontRef>
        </p:style>
      </p:cxnSp>
      <p:cxnSp>
        <p:nvCxnSpPr>
          <p:cNvPr id="68" name="Straight Arrow Connector 67"/>
          <p:cNvCxnSpPr/>
          <p:nvPr/>
        </p:nvCxnSpPr>
        <p:spPr>
          <a:xfrm>
            <a:off x="131064" y="1359896"/>
            <a:ext cx="4477512" cy="0"/>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
        <p:nvSpPr>
          <p:cNvPr id="74" name="TextBox 73"/>
          <p:cNvSpPr txBox="1"/>
          <p:nvPr/>
        </p:nvSpPr>
        <p:spPr>
          <a:xfrm>
            <a:off x="5222838" y="3751241"/>
            <a:ext cx="524256" cy="369332"/>
          </a:xfrm>
          <a:prstGeom prst="rect">
            <a:avLst/>
          </a:prstGeom>
          <a:noFill/>
        </p:spPr>
        <p:txBody>
          <a:bodyPr wrap="square" rtlCol="0">
            <a:spAutoFit/>
          </a:bodyPr>
          <a:lstStyle/>
          <a:p>
            <a:r>
              <a:rPr lang="en-US" b="1" dirty="0" smtClean="0"/>
              <a:t>No</a:t>
            </a:r>
            <a:endParaRPr lang="en-US" b="1" dirty="0"/>
          </a:p>
        </p:txBody>
      </p:sp>
      <p:sp>
        <p:nvSpPr>
          <p:cNvPr id="78" name="TextBox 77"/>
          <p:cNvSpPr txBox="1"/>
          <p:nvPr/>
        </p:nvSpPr>
        <p:spPr>
          <a:xfrm>
            <a:off x="5130502" y="2050374"/>
            <a:ext cx="591402" cy="369332"/>
          </a:xfrm>
          <a:prstGeom prst="rect">
            <a:avLst/>
          </a:prstGeom>
          <a:noFill/>
        </p:spPr>
        <p:txBody>
          <a:bodyPr wrap="square" rtlCol="0">
            <a:spAutoFit/>
          </a:bodyPr>
          <a:lstStyle/>
          <a:p>
            <a:r>
              <a:rPr lang="en-US" b="1" dirty="0" smtClean="0"/>
              <a:t>Yes</a:t>
            </a:r>
            <a:endParaRPr lang="en-US" b="1" dirty="0"/>
          </a:p>
        </p:txBody>
      </p:sp>
      <p:sp>
        <p:nvSpPr>
          <p:cNvPr id="79" name="TextBox 78"/>
          <p:cNvSpPr txBox="1"/>
          <p:nvPr/>
        </p:nvSpPr>
        <p:spPr>
          <a:xfrm>
            <a:off x="7391668" y="2572840"/>
            <a:ext cx="591402" cy="369332"/>
          </a:xfrm>
          <a:prstGeom prst="rect">
            <a:avLst/>
          </a:prstGeom>
          <a:noFill/>
        </p:spPr>
        <p:txBody>
          <a:bodyPr wrap="square" rtlCol="0">
            <a:spAutoFit/>
          </a:bodyPr>
          <a:lstStyle/>
          <a:p>
            <a:r>
              <a:rPr lang="en-US" b="1" dirty="0" smtClean="0"/>
              <a:t>Yes</a:t>
            </a:r>
            <a:endParaRPr lang="en-US" b="1" dirty="0"/>
          </a:p>
        </p:txBody>
      </p:sp>
      <p:sp>
        <p:nvSpPr>
          <p:cNvPr id="80" name="TextBox 79"/>
          <p:cNvSpPr txBox="1"/>
          <p:nvPr/>
        </p:nvSpPr>
        <p:spPr>
          <a:xfrm>
            <a:off x="7342497" y="4409031"/>
            <a:ext cx="591402" cy="369332"/>
          </a:xfrm>
          <a:prstGeom prst="rect">
            <a:avLst/>
          </a:prstGeom>
          <a:noFill/>
        </p:spPr>
        <p:txBody>
          <a:bodyPr wrap="square" rtlCol="0">
            <a:spAutoFit/>
          </a:bodyPr>
          <a:lstStyle/>
          <a:p>
            <a:r>
              <a:rPr lang="en-US" b="1" dirty="0" smtClean="0"/>
              <a:t>Yes</a:t>
            </a:r>
            <a:endParaRPr lang="en-US" b="1" dirty="0"/>
          </a:p>
        </p:txBody>
      </p:sp>
      <p:sp>
        <p:nvSpPr>
          <p:cNvPr id="81" name="TextBox 80"/>
          <p:cNvSpPr txBox="1"/>
          <p:nvPr/>
        </p:nvSpPr>
        <p:spPr>
          <a:xfrm>
            <a:off x="5876454" y="5223836"/>
            <a:ext cx="524256" cy="369332"/>
          </a:xfrm>
          <a:prstGeom prst="rect">
            <a:avLst/>
          </a:prstGeom>
          <a:noFill/>
        </p:spPr>
        <p:txBody>
          <a:bodyPr wrap="square" rtlCol="0">
            <a:spAutoFit/>
          </a:bodyPr>
          <a:lstStyle/>
          <a:p>
            <a:r>
              <a:rPr lang="en-US" b="1" dirty="0" smtClean="0"/>
              <a:t>No</a:t>
            </a:r>
            <a:endParaRPr lang="en-US" b="1" dirty="0"/>
          </a:p>
        </p:txBody>
      </p:sp>
      <p:sp>
        <p:nvSpPr>
          <p:cNvPr id="82" name="TextBox 81"/>
          <p:cNvSpPr txBox="1"/>
          <p:nvPr/>
        </p:nvSpPr>
        <p:spPr>
          <a:xfrm>
            <a:off x="3780686" y="1715257"/>
            <a:ext cx="524256" cy="369332"/>
          </a:xfrm>
          <a:prstGeom prst="rect">
            <a:avLst/>
          </a:prstGeom>
          <a:noFill/>
        </p:spPr>
        <p:txBody>
          <a:bodyPr wrap="square" rtlCol="0">
            <a:spAutoFit/>
          </a:bodyPr>
          <a:lstStyle/>
          <a:p>
            <a:r>
              <a:rPr lang="en-US" b="1" dirty="0" smtClean="0"/>
              <a:t>No</a:t>
            </a:r>
            <a:endParaRPr lang="en-US" b="1" dirty="0"/>
          </a:p>
        </p:txBody>
      </p:sp>
      <p:pic>
        <p:nvPicPr>
          <p:cNvPr id="84" name="Picture 83"/>
          <p:cNvPicPr>
            <a:picLocks noChangeAspect="1"/>
          </p:cNvPicPr>
          <p:nvPr/>
        </p:nvPicPr>
        <p:blipFill>
          <a:blip r:embed="rId3"/>
          <a:stretch>
            <a:fillRect/>
          </a:stretch>
        </p:blipFill>
        <p:spPr>
          <a:xfrm>
            <a:off x="7802791" y="5223836"/>
            <a:ext cx="3734321" cy="1457528"/>
          </a:xfrm>
          <a:prstGeom prst="rect">
            <a:avLst/>
          </a:prstGeom>
        </p:spPr>
      </p:pic>
    </p:spTree>
    <p:extLst>
      <p:ext uri="{BB962C8B-B14F-4D97-AF65-F5344CB8AC3E}">
        <p14:creationId xmlns:p14="http://schemas.microsoft.com/office/powerpoint/2010/main" val="110262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250"/>
                                        <p:tgtEl>
                                          <p:spTgt spid="12"/>
                                        </p:tgtEl>
                                      </p:cBhvr>
                                    </p:animEffect>
                                  </p:childTnLst>
                                </p:cTn>
                              </p:par>
                            </p:childTnLst>
                          </p:cTn>
                        </p:par>
                        <p:par>
                          <p:cTn id="17" fill="hold">
                            <p:stCondLst>
                              <p:cond delay="750"/>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0"/>
                                        <p:tgtEl>
                                          <p:spTgt spid="82"/>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par>
                                <p:cTn id="53" presetID="10"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par>
                                <p:cTn id="56" presetID="10" presetClass="entr" presetSubtype="0" fill="hold"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fade">
                                      <p:cBhvr>
                                        <p:cTn id="67" dur="500"/>
                                        <p:tgtEl>
                                          <p:spTgt spid="74"/>
                                        </p:tgtEl>
                                      </p:cBhvr>
                                    </p:animEffect>
                                  </p:childTnLst>
                                </p:cTn>
                              </p:par>
                              <p:par>
                                <p:cTn id="68" presetID="10" presetClass="entr" presetSubtype="0"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80"/>
                                        </p:tgtEl>
                                        <p:attrNameLst>
                                          <p:attrName>style.visibility</p:attrName>
                                        </p:attrNameLst>
                                      </p:cBhvr>
                                      <p:to>
                                        <p:strVal val="visible"/>
                                      </p:to>
                                    </p:set>
                                    <p:animEffect transition="in" filter="fade">
                                      <p:cBhvr>
                                        <p:cTn id="79" dur="500"/>
                                        <p:tgtEl>
                                          <p:spTgt spid="80"/>
                                        </p:tgtEl>
                                      </p:cBhvr>
                                    </p:animEffect>
                                  </p:childTnLst>
                                </p:cTn>
                              </p:par>
                              <p:par>
                                <p:cTn id="80" presetID="10" presetClass="entr" presetSubtype="0" fill="hold"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500"/>
                                        <p:tgtEl>
                                          <p:spTgt spid="4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81"/>
                                        </p:tgtEl>
                                        <p:attrNameLst>
                                          <p:attrName>style.visibility</p:attrName>
                                        </p:attrNameLst>
                                      </p:cBhvr>
                                      <p:to>
                                        <p:strVal val="visible"/>
                                      </p:to>
                                    </p:set>
                                    <p:animEffect transition="in" filter="fade">
                                      <p:cBhvr>
                                        <p:cTn id="90" dur="500"/>
                                        <p:tgtEl>
                                          <p:spTgt spid="81"/>
                                        </p:tgtEl>
                                      </p:cBhvr>
                                    </p:animEffect>
                                  </p:childTnLst>
                                </p:cTn>
                              </p:par>
                              <p:par>
                                <p:cTn id="91" presetID="10" presetClass="entr" presetSubtype="0" fill="hold" nodeType="with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500"/>
                            </p:stCondLst>
                            <p:childTnLst>
                              <p:par>
                                <p:cTn id="95" presetID="10" presetClass="entr" presetSubtype="0" fill="hold" grpId="0" nodeType="after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84"/>
                                        </p:tgtEl>
                                        <p:attrNameLst>
                                          <p:attrName>style.visibility</p:attrName>
                                        </p:attrNameLst>
                                      </p:cBhvr>
                                      <p:to>
                                        <p:strVal val="visible"/>
                                      </p:to>
                                    </p:set>
                                    <p:animEffect transition="in" filter="fade">
                                      <p:cBhvr>
                                        <p:cTn id="102" dur="500"/>
                                        <p:tgtEl>
                                          <p:spTgt spid="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56"/>
                                        </p:tgtEl>
                                        <p:attrNameLst>
                                          <p:attrName>style.visibility</p:attrName>
                                        </p:attrNameLst>
                                      </p:cBhvr>
                                      <p:to>
                                        <p:strVal val="visible"/>
                                      </p:to>
                                    </p:set>
                                    <p:animEffect transition="in" filter="fade">
                                      <p:cBhvr>
                                        <p:cTn id="107" dur="500"/>
                                        <p:tgtEl>
                                          <p:spTgt spid="56"/>
                                        </p:tgtEl>
                                      </p:cBhvr>
                                    </p:animEffect>
                                  </p:childTnLst>
                                </p:cTn>
                              </p:par>
                            </p:childTnLst>
                          </p:cTn>
                        </p:par>
                        <p:par>
                          <p:cTn id="108" fill="hold">
                            <p:stCondLst>
                              <p:cond delay="500"/>
                            </p:stCondLst>
                            <p:childTnLst>
                              <p:par>
                                <p:cTn id="109" presetID="10" presetClass="entr" presetSubtype="0" fill="hold" nodeType="after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fade">
                                      <p:cBhvr>
                                        <p:cTn id="111" dur="500"/>
                                        <p:tgtEl>
                                          <p:spTgt spid="57"/>
                                        </p:tgtEl>
                                      </p:cBhvr>
                                    </p:animEffect>
                                  </p:childTnLst>
                                </p:cTn>
                              </p:par>
                            </p:childTnLst>
                          </p:cTn>
                        </p:par>
                        <p:par>
                          <p:cTn id="112" fill="hold">
                            <p:stCondLst>
                              <p:cond delay="1000"/>
                            </p:stCondLst>
                            <p:childTnLst>
                              <p:par>
                                <p:cTn id="113" presetID="10" presetClass="entr" presetSubtype="0" fill="hold" grpId="0" nodeType="afterEffect">
                                  <p:stCondLst>
                                    <p:cond delay="0"/>
                                  </p:stCondLst>
                                  <p:childTnLst>
                                    <p:set>
                                      <p:cBhvr>
                                        <p:cTn id="114" dur="1" fill="hold">
                                          <p:stCondLst>
                                            <p:cond delay="0"/>
                                          </p:stCondLst>
                                        </p:cTn>
                                        <p:tgtEl>
                                          <p:spTgt spid="63"/>
                                        </p:tgtEl>
                                        <p:attrNameLst>
                                          <p:attrName>style.visibility</p:attrName>
                                        </p:attrNameLst>
                                      </p:cBhvr>
                                      <p:to>
                                        <p:strVal val="visible"/>
                                      </p:to>
                                    </p:set>
                                    <p:animEffect transition="in" filter="fade">
                                      <p:cBhvr>
                                        <p:cTn id="115" dur="500"/>
                                        <p:tgtEl>
                                          <p:spTgt spid="63"/>
                                        </p:tgtEl>
                                      </p:cBhvr>
                                    </p:animEffect>
                                  </p:childTnLst>
                                </p:cTn>
                              </p:par>
                            </p:childTnLst>
                          </p:cTn>
                        </p:par>
                        <p:par>
                          <p:cTn id="116" fill="hold">
                            <p:stCondLst>
                              <p:cond delay="1500"/>
                            </p:stCondLst>
                            <p:childTnLst>
                              <p:par>
                                <p:cTn id="117" presetID="10" presetClass="entr" presetSubtype="0" fill="hold" nodeType="afterEffect">
                                  <p:stCondLst>
                                    <p:cond delay="0"/>
                                  </p:stCondLst>
                                  <p:childTnLst>
                                    <p:set>
                                      <p:cBhvr>
                                        <p:cTn id="118" dur="1" fill="hold">
                                          <p:stCondLst>
                                            <p:cond delay="0"/>
                                          </p:stCondLst>
                                        </p:cTn>
                                        <p:tgtEl>
                                          <p:spTgt spid="64"/>
                                        </p:tgtEl>
                                        <p:attrNameLst>
                                          <p:attrName>style.visibility</p:attrName>
                                        </p:attrNameLst>
                                      </p:cBhvr>
                                      <p:to>
                                        <p:strVal val="visible"/>
                                      </p:to>
                                    </p:set>
                                    <p:animEffect transition="in" filter="fade">
                                      <p:cBhvr>
                                        <p:cTn id="119" dur="500"/>
                                        <p:tgtEl>
                                          <p:spTgt spid="64"/>
                                        </p:tgtEl>
                                      </p:cBhvr>
                                    </p:animEffect>
                                  </p:childTnLst>
                                </p:cTn>
                              </p:par>
                            </p:childTnLst>
                          </p:cTn>
                        </p:par>
                        <p:par>
                          <p:cTn id="120" fill="hold">
                            <p:stCondLst>
                              <p:cond delay="2000"/>
                            </p:stCondLst>
                            <p:childTnLst>
                              <p:par>
                                <p:cTn id="121" presetID="10" presetClass="entr" presetSubtype="0" fill="hold" nodeType="afterEffect">
                                  <p:stCondLst>
                                    <p:cond delay="0"/>
                                  </p:stCondLst>
                                  <p:childTnLst>
                                    <p:set>
                                      <p:cBhvr>
                                        <p:cTn id="122" dur="1" fill="hold">
                                          <p:stCondLst>
                                            <p:cond delay="0"/>
                                          </p:stCondLst>
                                        </p:cTn>
                                        <p:tgtEl>
                                          <p:spTgt spid="66"/>
                                        </p:tgtEl>
                                        <p:attrNameLst>
                                          <p:attrName>style.visibility</p:attrName>
                                        </p:attrNameLst>
                                      </p:cBhvr>
                                      <p:to>
                                        <p:strVal val="visible"/>
                                      </p:to>
                                    </p:set>
                                    <p:animEffect transition="in" filter="fade">
                                      <p:cBhvr>
                                        <p:cTn id="123" dur="500"/>
                                        <p:tgtEl>
                                          <p:spTgt spid="66"/>
                                        </p:tgtEl>
                                      </p:cBhvr>
                                    </p:animEffect>
                                  </p:childTnLst>
                                </p:cTn>
                              </p:par>
                            </p:childTnLst>
                          </p:cTn>
                        </p:par>
                        <p:par>
                          <p:cTn id="124" fill="hold">
                            <p:stCondLst>
                              <p:cond delay="2500"/>
                            </p:stCondLst>
                            <p:childTnLst>
                              <p:par>
                                <p:cTn id="125" presetID="10" presetClass="entr" presetSubtype="0" fill="hold" nodeType="afterEffect">
                                  <p:stCondLst>
                                    <p:cond delay="0"/>
                                  </p:stCondLst>
                                  <p:childTnLst>
                                    <p:set>
                                      <p:cBhvr>
                                        <p:cTn id="126" dur="1" fill="hold">
                                          <p:stCondLst>
                                            <p:cond delay="0"/>
                                          </p:stCondLst>
                                        </p:cTn>
                                        <p:tgtEl>
                                          <p:spTgt spid="68"/>
                                        </p:tgtEl>
                                        <p:attrNameLst>
                                          <p:attrName>style.visibility</p:attrName>
                                        </p:attrNameLst>
                                      </p:cBhvr>
                                      <p:to>
                                        <p:strVal val="visible"/>
                                      </p:to>
                                    </p:set>
                                    <p:animEffect transition="in" filter="fade">
                                      <p:cBhvr>
                                        <p:cTn id="12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6" grpId="0" animBg="1"/>
      <p:bldP spid="31" grpId="0" animBg="1"/>
      <p:bldP spid="34" grpId="0" animBg="1"/>
      <p:bldP spid="38" grpId="0" animBg="1"/>
      <p:bldP spid="41" grpId="0" animBg="1"/>
      <p:bldP spid="47" grpId="0" animBg="1"/>
      <p:bldP spid="63" grpId="0" animBg="1"/>
      <p:bldP spid="74" grpId="0"/>
      <p:bldP spid="78" grpId="0"/>
      <p:bldP spid="79" grpId="0"/>
      <p:bldP spid="80" grpId="0"/>
      <p:bldP spid="81" grpId="0"/>
      <p:bldP spid="8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316993" y="280415"/>
            <a:ext cx="1213082" cy="963169"/>
          </a:xfrm>
          <a:prstGeom prst="rect">
            <a:avLst/>
          </a:prstGeom>
        </p:spPr>
      </p:pic>
      <p:sp>
        <p:nvSpPr>
          <p:cNvPr id="5" name="Rectangle 4"/>
          <p:cNvSpPr/>
          <p:nvPr/>
        </p:nvSpPr>
        <p:spPr>
          <a:xfrm>
            <a:off x="1889377" y="610862"/>
            <a:ext cx="3607078" cy="523220"/>
          </a:xfrm>
          <a:prstGeom prst="rect">
            <a:avLst/>
          </a:prstGeom>
        </p:spPr>
        <p:txBody>
          <a:bodyPr wrap="none">
            <a:spAutoFit/>
          </a:bodyPr>
          <a:lstStyle/>
          <a:p>
            <a:r>
              <a:rPr lang="en-US" sz="2800" b="1" i="1" dirty="0"/>
              <a:t>US 2008/0082765 A1</a:t>
            </a:r>
          </a:p>
        </p:txBody>
      </p:sp>
      <p:sp>
        <p:nvSpPr>
          <p:cNvPr id="6" name="Rectangle 5"/>
          <p:cNvSpPr/>
          <p:nvPr/>
        </p:nvSpPr>
        <p:spPr>
          <a:xfrm>
            <a:off x="231648" y="1459915"/>
            <a:ext cx="4791456" cy="830997"/>
          </a:xfrm>
          <a:prstGeom prst="rect">
            <a:avLst/>
          </a:prstGeom>
        </p:spPr>
        <p:txBody>
          <a:bodyPr wrap="square">
            <a:spAutoFit/>
          </a:bodyPr>
          <a:lstStyle/>
          <a:p>
            <a:r>
              <a:rPr lang="en-US" sz="2400" dirty="0">
                <a:latin typeface="Roboto"/>
              </a:rPr>
              <a:t>Resolving false dependencies of speculative load instructions</a:t>
            </a:r>
            <a:endParaRPr lang="en-US" sz="2400" b="0" i="0" dirty="0">
              <a:effectLst/>
              <a:latin typeface="Roboto"/>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5068" y="0"/>
            <a:ext cx="5386932" cy="6858000"/>
          </a:xfrm>
          <a:prstGeom prst="rect">
            <a:avLst/>
          </a:prstGeom>
        </p:spPr>
      </p:pic>
      <p:sp>
        <p:nvSpPr>
          <p:cNvPr id="8" name="TextBox 7"/>
          <p:cNvSpPr txBox="1"/>
          <p:nvPr/>
        </p:nvSpPr>
        <p:spPr>
          <a:xfrm>
            <a:off x="231648" y="2507243"/>
            <a:ext cx="4425695" cy="1200329"/>
          </a:xfrm>
          <a:prstGeom prst="rect">
            <a:avLst/>
          </a:prstGeom>
          <a:noFill/>
        </p:spPr>
        <p:txBody>
          <a:bodyPr wrap="square" rtlCol="0">
            <a:spAutoFit/>
          </a:bodyPr>
          <a:lstStyle/>
          <a:p>
            <a:r>
              <a:rPr lang="en-US" sz="2400" dirty="0" smtClean="0">
                <a:latin typeface="Roboto"/>
              </a:rPr>
              <a:t>The original patent by Intel Corporation to the store-to-load address matching algorithm </a:t>
            </a:r>
            <a:endParaRPr lang="en-US" sz="2400" dirty="0">
              <a:latin typeface="Roboto"/>
            </a:endParaRPr>
          </a:p>
        </p:txBody>
      </p:sp>
      <p:sp>
        <p:nvSpPr>
          <p:cNvPr id="10" name="TextBox 9"/>
          <p:cNvSpPr txBox="1"/>
          <p:nvPr/>
        </p:nvSpPr>
        <p:spPr>
          <a:xfrm>
            <a:off x="231648" y="4413504"/>
            <a:ext cx="5644896"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scene3d>
              <a:camera prst="orthographicFront"/>
              <a:lightRig rig="soft" dir="t">
                <a:rot lat="0" lon="0" rev="15600000"/>
              </a:lightRig>
            </a:scene3d>
            <a:sp3d extrusionH="57150" prstMaterial="softEdge">
              <a:bevelT w="25400" h="38100"/>
            </a:sp3d>
          </a:bodyPr>
          <a:lstStyle/>
          <a:p>
            <a:r>
              <a:rPr lang="en-US" b="1" dirty="0">
                <a:ln/>
                <a:solidFill>
                  <a:schemeClr val="bg2">
                    <a:lumMod val="60000"/>
                    <a:lumOff val="40000"/>
                  </a:schemeClr>
                </a:solidFill>
              </a:rPr>
              <a:t>https://patents.google.com/patent/US20080082765A1/en?oq=US+2008%2f0082765+A1</a:t>
            </a:r>
          </a:p>
        </p:txBody>
      </p:sp>
    </p:spTree>
    <p:extLst>
      <p:ext uri="{BB962C8B-B14F-4D97-AF65-F5344CB8AC3E}">
        <p14:creationId xmlns:p14="http://schemas.microsoft.com/office/powerpoint/2010/main" val="110933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1519" y="0"/>
            <a:ext cx="1253067" cy="815009"/>
          </a:xfrm>
          <a:prstGeom prst="rect">
            <a:avLst/>
          </a:prstGeom>
        </p:spPr>
      </p:pic>
      <p:sp>
        <p:nvSpPr>
          <p:cNvPr id="5" name="TextBox 4"/>
          <p:cNvSpPr txBox="1"/>
          <p:nvPr/>
        </p:nvSpPr>
        <p:spPr>
          <a:xfrm>
            <a:off x="1584960" y="145894"/>
            <a:ext cx="2042547" cy="523220"/>
          </a:xfrm>
          <a:prstGeom prst="rect">
            <a:avLst/>
          </a:prstGeom>
          <a:noFill/>
        </p:spPr>
        <p:txBody>
          <a:bodyPr wrap="none" rtlCol="0">
            <a:spAutoFit/>
          </a:bodyPr>
          <a:lstStyle/>
          <a:p>
            <a:r>
              <a:rPr lang="en-US" sz="2800" dirty="0" smtClean="0"/>
              <a:t>Continued</a:t>
            </a:r>
            <a:endParaRPr lang="en-US" sz="2800" dirty="0"/>
          </a:p>
        </p:txBody>
      </p:sp>
      <p:pic>
        <p:nvPicPr>
          <p:cNvPr id="6" name="Picture 5"/>
          <p:cNvPicPr>
            <a:picLocks noChangeAspect="1"/>
          </p:cNvPicPr>
          <p:nvPr/>
        </p:nvPicPr>
        <p:blipFill>
          <a:blip r:embed="rId5"/>
          <a:stretch>
            <a:fillRect/>
          </a:stretch>
        </p:blipFill>
        <p:spPr>
          <a:xfrm>
            <a:off x="7466941" y="0"/>
            <a:ext cx="4725059" cy="2781688"/>
          </a:xfrm>
          <a:prstGeom prst="rect">
            <a:avLst/>
          </a:prstGeom>
        </p:spPr>
      </p:pic>
      <p:sp>
        <p:nvSpPr>
          <p:cNvPr id="7" name="TextBox 6"/>
          <p:cNvSpPr txBox="1"/>
          <p:nvPr/>
        </p:nvSpPr>
        <p:spPr>
          <a:xfrm>
            <a:off x="181518" y="987552"/>
            <a:ext cx="7158065" cy="1200329"/>
          </a:xfrm>
          <a:prstGeom prst="rect">
            <a:avLst/>
          </a:prstGeom>
          <a:noFill/>
        </p:spPr>
        <p:txBody>
          <a:bodyPr wrap="square" rtlCol="0">
            <a:spAutoFit/>
          </a:bodyPr>
          <a:lstStyle/>
          <a:p>
            <a:r>
              <a:rPr lang="en-US" sz="2400" dirty="0" smtClean="0"/>
              <a:t>In line 9 the byte was leaked to the cache and the TSX transaction suppressed the General Protection fault 	</a:t>
            </a:r>
            <a:endParaRPr lang="en-US" sz="2400" dirty="0"/>
          </a:p>
        </p:txBody>
      </p:sp>
      <p:sp>
        <p:nvSpPr>
          <p:cNvPr id="8" name="TextBox 7"/>
          <p:cNvSpPr txBox="1"/>
          <p:nvPr/>
        </p:nvSpPr>
        <p:spPr>
          <a:xfrm>
            <a:off x="181518" y="2621280"/>
            <a:ext cx="11705682" cy="1569660"/>
          </a:xfrm>
          <a:prstGeom prst="rect">
            <a:avLst/>
          </a:prstGeom>
          <a:noFill/>
        </p:spPr>
        <p:txBody>
          <a:bodyPr wrap="square" rtlCol="0">
            <a:spAutoFit/>
          </a:bodyPr>
          <a:lstStyle/>
          <a:p>
            <a:r>
              <a:rPr lang="en-US" sz="2400" dirty="0" smtClean="0"/>
              <a:t>Another way to suppress the #GP fault is by</a:t>
            </a:r>
            <a:br>
              <a:rPr lang="en-US" sz="2400" dirty="0" smtClean="0"/>
            </a:br>
            <a:r>
              <a:rPr lang="en-US" sz="2400" dirty="0" smtClean="0"/>
              <a:t>wrapping Line 9 with a Spectre Gadget and using Speculative Execution</a:t>
            </a:r>
            <a:br>
              <a:rPr lang="en-US" sz="2400" dirty="0" smtClean="0"/>
            </a:br>
            <a:r>
              <a:rPr lang="en-US" sz="2400" dirty="0" smtClean="0"/>
              <a:t>we can mis-train the Branch Predictor to fall into Line 9 and we will achieve the same result </a:t>
            </a:r>
            <a:endParaRPr lang="en-US" sz="2400" dirty="0"/>
          </a:p>
        </p:txBody>
      </p:sp>
      <p:sp>
        <p:nvSpPr>
          <p:cNvPr id="9" name="TextBox 8"/>
          <p:cNvSpPr txBox="1"/>
          <p:nvPr/>
        </p:nvSpPr>
        <p:spPr>
          <a:xfrm>
            <a:off x="201832" y="4624339"/>
            <a:ext cx="9180576" cy="830997"/>
          </a:xfrm>
          <a:prstGeom prst="rect">
            <a:avLst/>
          </a:prstGeom>
          <a:noFill/>
        </p:spPr>
        <p:txBody>
          <a:bodyPr wrap="square" rtlCol="0">
            <a:spAutoFit/>
          </a:bodyPr>
          <a:lstStyle/>
          <a:p>
            <a:r>
              <a:rPr lang="en-US" sz="2400" dirty="0" smtClean="0"/>
              <a:t>Lines 13-15 is a classic Flush+Reload attack like the one shown in the </a:t>
            </a:r>
            <a:r>
              <a:rPr lang="en-US" sz="2400" i="1" dirty="0" smtClean="0">
                <a:effectLst>
                  <a:outerShdw blurRad="38100" dist="38100" dir="2700000" algn="tl">
                    <a:srgbClr val="000000">
                      <a:alpha val="43137"/>
                    </a:srgbClr>
                  </a:outerShdw>
                </a:effectLst>
              </a:rPr>
              <a:t>Meltdown</a:t>
            </a:r>
            <a:r>
              <a:rPr lang="en-US" sz="2400" dirty="0" smtClean="0"/>
              <a:t> attack to retrieve the leaked byte</a:t>
            </a:r>
            <a:endParaRPr lang="en-US" sz="2400" dirty="0"/>
          </a:p>
        </p:txBody>
      </p:sp>
    </p:spTree>
    <p:extLst>
      <p:ext uri="{BB962C8B-B14F-4D97-AF65-F5344CB8AC3E}">
        <p14:creationId xmlns:p14="http://schemas.microsoft.com/office/powerpoint/2010/main" val="228227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17782" y="280416"/>
            <a:ext cx="1626459" cy="1620772"/>
          </a:xfrm>
          <a:prstGeom prst="rect">
            <a:avLst/>
          </a:prstGeom>
        </p:spPr>
      </p:pic>
      <p:sp>
        <p:nvSpPr>
          <p:cNvPr id="7" name="TextBox 6"/>
          <p:cNvSpPr txBox="1"/>
          <p:nvPr/>
        </p:nvSpPr>
        <p:spPr>
          <a:xfrm>
            <a:off x="2145792" y="755904"/>
            <a:ext cx="4559808" cy="461665"/>
          </a:xfrm>
          <a:prstGeom prst="rect">
            <a:avLst/>
          </a:prstGeom>
          <a:noFill/>
        </p:spPr>
        <p:txBody>
          <a:bodyPr wrap="square" rtlCol="0">
            <a:spAutoFit/>
          </a:bodyPr>
          <a:lstStyle/>
          <a:p>
            <a:r>
              <a:rPr lang="en-US" sz="2400" smtClean="0"/>
              <a:t>Attack Primitives </a:t>
            </a:r>
            <a:endParaRPr lang="en-US" sz="2400"/>
          </a:p>
        </p:txBody>
      </p:sp>
      <p:sp>
        <p:nvSpPr>
          <p:cNvPr id="8" name="TextBox 7"/>
          <p:cNvSpPr txBox="1"/>
          <p:nvPr/>
        </p:nvSpPr>
        <p:spPr>
          <a:xfrm>
            <a:off x="208054" y="2157984"/>
            <a:ext cx="11154890" cy="1200329"/>
          </a:xfrm>
          <a:prstGeom prst="rect">
            <a:avLst/>
          </a:prstGeom>
          <a:noFill/>
        </p:spPr>
        <p:txBody>
          <a:bodyPr wrap="square" rtlCol="0">
            <a:spAutoFit/>
          </a:bodyPr>
          <a:lstStyle/>
          <a:p>
            <a:r>
              <a:rPr lang="en-US" sz="2400" dirty="0" smtClean="0"/>
              <a:t>Although we’ve shown the MSBDS attack using the WTF shortcut (exploiting </a:t>
            </a:r>
            <a:r>
              <a:rPr lang="en-US" sz="2400" i="1" dirty="0" smtClean="0"/>
              <a:t>store-to-load forwarding</a:t>
            </a:r>
            <a:r>
              <a:rPr lang="en-US" sz="2400" dirty="0" smtClean="0"/>
              <a:t>), </a:t>
            </a:r>
            <a:r>
              <a:rPr lang="en-US" sz="2400" i="1" dirty="0" smtClean="0">
                <a:effectLst>
                  <a:outerShdw blurRad="38100" dist="38100" dir="2700000" algn="tl">
                    <a:srgbClr val="000000">
                      <a:alpha val="43137"/>
                    </a:srgbClr>
                  </a:outerShdw>
                </a:effectLst>
              </a:rPr>
              <a:t>Fallout</a:t>
            </a:r>
            <a:r>
              <a:rPr lang="en-US" sz="2400" dirty="0" smtClean="0"/>
              <a:t> can be carried out using three different techniques:</a:t>
            </a:r>
            <a:endParaRPr lang="en-US" sz="2400" dirty="0"/>
          </a:p>
        </p:txBody>
      </p:sp>
      <p:sp>
        <p:nvSpPr>
          <p:cNvPr id="9" name="TextBox 8"/>
          <p:cNvSpPr txBox="1"/>
          <p:nvPr/>
        </p:nvSpPr>
        <p:spPr>
          <a:xfrm>
            <a:off x="208054" y="3467731"/>
            <a:ext cx="11045162" cy="830997"/>
          </a:xfrm>
          <a:prstGeom prst="rect">
            <a:avLst/>
          </a:prstGeom>
          <a:noFill/>
        </p:spPr>
        <p:txBody>
          <a:bodyPr wrap="square" rtlCol="0">
            <a:spAutoFit/>
          </a:bodyPr>
          <a:lstStyle/>
          <a:p>
            <a:r>
              <a:rPr lang="en-US" sz="2400" i="1" dirty="0" smtClean="0">
                <a:effectLst>
                  <a:outerShdw blurRad="38100" dist="38100" dir="2700000" algn="tl">
                    <a:srgbClr val="000000">
                      <a:alpha val="43137"/>
                    </a:srgbClr>
                  </a:outerShdw>
                </a:effectLst>
              </a:rPr>
              <a:t>Data Bounce: </a:t>
            </a:r>
            <a:r>
              <a:rPr lang="en-US" sz="2000" dirty="0" smtClean="0"/>
              <a:t>store random X in random address P and load P, if X returned it means </a:t>
            </a:r>
            <a:br>
              <a:rPr lang="en-US" sz="2000" dirty="0" smtClean="0"/>
            </a:br>
            <a:r>
              <a:rPr lang="en-US" sz="2000" dirty="0"/>
              <a:t>	</a:t>
            </a:r>
            <a:r>
              <a:rPr lang="en-US" sz="2000" dirty="0" smtClean="0"/>
              <a:t>P is mapped to a physical page and that info is used to carry a MSBDS attack</a:t>
            </a:r>
            <a:r>
              <a:rPr lang="en-US" sz="2400" i="1" dirty="0" smtClean="0">
                <a:effectLst>
                  <a:outerShdw blurRad="38100" dist="38100" dir="2700000" algn="tl">
                    <a:srgbClr val="000000">
                      <a:alpha val="43137"/>
                    </a:srgbClr>
                  </a:outerShdw>
                </a:effectLst>
              </a:rPr>
              <a:t> </a:t>
            </a:r>
            <a:endParaRPr lang="en-US" sz="2400" i="1" dirty="0">
              <a:effectLst>
                <a:outerShdw blurRad="38100" dist="38100" dir="2700000" algn="tl">
                  <a:srgbClr val="000000">
                    <a:alpha val="43137"/>
                  </a:srgbClr>
                </a:outerShdw>
              </a:effectLst>
            </a:endParaRPr>
          </a:p>
        </p:txBody>
      </p:sp>
      <p:sp>
        <p:nvSpPr>
          <p:cNvPr id="10" name="TextBox 9"/>
          <p:cNvSpPr txBox="1"/>
          <p:nvPr/>
        </p:nvSpPr>
        <p:spPr>
          <a:xfrm>
            <a:off x="208054" y="4439674"/>
            <a:ext cx="11045162" cy="769441"/>
          </a:xfrm>
          <a:prstGeom prst="rect">
            <a:avLst/>
          </a:prstGeom>
          <a:noFill/>
        </p:spPr>
        <p:txBody>
          <a:bodyPr wrap="square" rtlCol="0">
            <a:spAutoFit/>
          </a:bodyPr>
          <a:lstStyle/>
          <a:p>
            <a:r>
              <a:rPr lang="en-US" sz="2400" i="1" dirty="0" smtClean="0">
                <a:effectLst>
                  <a:outerShdw blurRad="38100" dist="38100" dir="2700000" algn="tl">
                    <a:srgbClr val="000000">
                      <a:alpha val="43137"/>
                    </a:srgbClr>
                  </a:outerShdw>
                </a:effectLst>
              </a:rPr>
              <a:t>Fetch+Bounce: </a:t>
            </a:r>
            <a:r>
              <a:rPr lang="en-US" sz="2000" dirty="0" smtClean="0"/>
              <a:t>uses Data Bounce in a loop, If failed in 1</a:t>
            </a:r>
            <a:r>
              <a:rPr lang="en-US" sz="2000" baseline="30000" dirty="0" smtClean="0"/>
              <a:t>st</a:t>
            </a:r>
            <a:r>
              <a:rPr lang="en-US" sz="2000" dirty="0" smtClean="0"/>
              <a:t> time, in the 2</a:t>
            </a:r>
            <a:r>
              <a:rPr lang="en-US" sz="2000" baseline="30000" dirty="0" smtClean="0"/>
              <a:t>nd</a:t>
            </a:r>
            <a:r>
              <a:rPr lang="en-US" sz="2000" dirty="0" smtClean="0"/>
              <a:t> time </a:t>
            </a:r>
            <a:br>
              <a:rPr lang="en-US" sz="2000" dirty="0" smtClean="0"/>
            </a:br>
            <a:r>
              <a:rPr lang="en-US" sz="2000" dirty="0" smtClean="0"/>
              <a:t>	P will be in the TLB (if it’s mapped like in Data Bounce) and we can attack</a:t>
            </a:r>
            <a:endParaRPr lang="en-US" sz="2400" i="1" dirty="0">
              <a:effectLst>
                <a:outerShdw blurRad="38100" dist="38100" dir="2700000" algn="tl">
                  <a:srgbClr val="000000">
                    <a:alpha val="43137"/>
                  </a:srgbClr>
                </a:outerShdw>
              </a:effectLst>
            </a:endParaRPr>
          </a:p>
        </p:txBody>
      </p:sp>
      <p:sp>
        <p:nvSpPr>
          <p:cNvPr id="11" name="TextBox 10"/>
          <p:cNvSpPr txBox="1"/>
          <p:nvPr/>
        </p:nvSpPr>
        <p:spPr>
          <a:xfrm>
            <a:off x="208054" y="5543050"/>
            <a:ext cx="11045162" cy="769441"/>
          </a:xfrm>
          <a:prstGeom prst="rect">
            <a:avLst/>
          </a:prstGeom>
          <a:noFill/>
        </p:spPr>
        <p:txBody>
          <a:bodyPr wrap="square" rtlCol="0">
            <a:spAutoFit/>
          </a:bodyPr>
          <a:lstStyle/>
          <a:p>
            <a:r>
              <a:rPr lang="en-US" sz="2400" i="1" dirty="0" smtClean="0">
                <a:effectLst>
                  <a:outerShdw blurRad="38100" dist="38100" dir="2700000" algn="tl">
                    <a:srgbClr val="000000">
                      <a:alpha val="43137"/>
                    </a:srgbClr>
                  </a:outerShdw>
                </a:effectLst>
              </a:rPr>
              <a:t>Speculative Fetch+Bounce: </a:t>
            </a:r>
            <a:r>
              <a:rPr lang="en-US" sz="2000" dirty="0" smtClean="0"/>
              <a:t>uses a Spectre Gadget to exploit a TLB </a:t>
            </a:r>
            <a:br>
              <a:rPr lang="en-US" sz="2000" dirty="0" smtClean="0"/>
            </a:br>
            <a:r>
              <a:rPr lang="en-US" sz="2000" dirty="0" smtClean="0"/>
              <a:t>	entry to leak data instead of cache  </a:t>
            </a:r>
            <a:endParaRPr lang="en-US" sz="2400"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326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6304" y="102062"/>
            <a:ext cx="1551082" cy="1551082"/>
          </a:xfrm>
          <a:prstGeom prst="rect">
            <a:avLst/>
          </a:prstGeom>
        </p:spPr>
      </p:pic>
      <p:sp>
        <p:nvSpPr>
          <p:cNvPr id="5" name="TextBox 4"/>
          <p:cNvSpPr txBox="1"/>
          <p:nvPr/>
        </p:nvSpPr>
        <p:spPr>
          <a:xfrm>
            <a:off x="1828800" y="585215"/>
            <a:ext cx="3828288" cy="584775"/>
          </a:xfrm>
          <a:prstGeom prst="rect">
            <a:avLst/>
          </a:prstGeom>
          <a:noFill/>
        </p:spPr>
        <p:txBody>
          <a:bodyPr wrap="square" rtlCol="0">
            <a:spAutoFit/>
          </a:bodyPr>
          <a:lstStyle/>
          <a:p>
            <a:r>
              <a:rPr lang="en-US" sz="3200" dirty="0" smtClean="0"/>
              <a:t>Analysis</a:t>
            </a:r>
            <a:endParaRPr lang="en-US" sz="3200" dirty="0"/>
          </a:p>
        </p:txBody>
      </p:sp>
      <p:pic>
        <p:nvPicPr>
          <p:cNvPr id="6" name="Picture 5"/>
          <p:cNvPicPr>
            <a:picLocks noChangeAspect="1"/>
          </p:cNvPicPr>
          <p:nvPr/>
        </p:nvPicPr>
        <p:blipFill>
          <a:blip r:embed="rId4"/>
          <a:stretch>
            <a:fillRect/>
          </a:stretch>
        </p:blipFill>
        <p:spPr>
          <a:xfrm>
            <a:off x="146304" y="1994236"/>
            <a:ext cx="4534533" cy="1552792"/>
          </a:xfrm>
          <a:prstGeom prst="rect">
            <a:avLst/>
          </a:prstGeom>
        </p:spPr>
      </p:pic>
      <p:sp>
        <p:nvSpPr>
          <p:cNvPr id="7" name="TextBox 6"/>
          <p:cNvSpPr txBox="1"/>
          <p:nvPr/>
        </p:nvSpPr>
        <p:spPr>
          <a:xfrm>
            <a:off x="4901184" y="2170467"/>
            <a:ext cx="6742176" cy="1569660"/>
          </a:xfrm>
          <a:prstGeom prst="rect">
            <a:avLst/>
          </a:prstGeom>
          <a:noFill/>
        </p:spPr>
        <p:txBody>
          <a:bodyPr wrap="square" rtlCol="0">
            <a:spAutoFit/>
          </a:bodyPr>
          <a:lstStyle/>
          <a:p>
            <a:r>
              <a:rPr lang="en-US" sz="2400" dirty="0" smtClean="0"/>
              <a:t>Time cycles taken to access probed_array leaked element in WTF attack example (42)</a:t>
            </a:r>
            <a:br>
              <a:rPr lang="en-US" sz="2400" dirty="0" smtClean="0"/>
            </a:br>
            <a:r>
              <a:rPr lang="en-US" sz="2400" dirty="0" smtClean="0"/>
              <a:t>is drastically lower than others implying cache hit</a:t>
            </a:r>
            <a:endParaRPr lang="en-US" sz="2400" dirty="0"/>
          </a:p>
        </p:txBody>
      </p:sp>
      <p:pic>
        <p:nvPicPr>
          <p:cNvPr id="9" name="Picture 8"/>
          <p:cNvPicPr>
            <a:picLocks noChangeAspect="1"/>
          </p:cNvPicPr>
          <p:nvPr/>
        </p:nvPicPr>
        <p:blipFill>
          <a:blip r:embed="rId5"/>
          <a:stretch>
            <a:fillRect/>
          </a:stretch>
        </p:blipFill>
        <p:spPr>
          <a:xfrm>
            <a:off x="165357" y="4371274"/>
            <a:ext cx="4515480" cy="1581371"/>
          </a:xfrm>
          <a:prstGeom prst="rect">
            <a:avLst/>
          </a:prstGeom>
        </p:spPr>
      </p:pic>
      <p:sp>
        <p:nvSpPr>
          <p:cNvPr id="10" name="TextBox 9"/>
          <p:cNvSpPr txBox="1"/>
          <p:nvPr/>
        </p:nvSpPr>
        <p:spPr>
          <a:xfrm>
            <a:off x="4901184" y="4740604"/>
            <a:ext cx="5169408" cy="830997"/>
          </a:xfrm>
          <a:prstGeom prst="rect">
            <a:avLst/>
          </a:prstGeom>
          <a:noFill/>
        </p:spPr>
        <p:txBody>
          <a:bodyPr wrap="square" rtlCol="0">
            <a:spAutoFit/>
          </a:bodyPr>
          <a:lstStyle/>
          <a:p>
            <a:r>
              <a:rPr lang="en-US" sz="2400" dirty="0" smtClean="0"/>
              <a:t>Attack primitives evaluated on different CPUs  </a:t>
            </a:r>
            <a:endParaRPr lang="en-US" sz="2400" dirty="0"/>
          </a:p>
        </p:txBody>
      </p:sp>
    </p:spTree>
    <p:extLst>
      <p:ext uri="{BB962C8B-B14F-4D97-AF65-F5344CB8AC3E}">
        <p14:creationId xmlns:p14="http://schemas.microsoft.com/office/powerpoint/2010/main" val="125184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2751" y="0"/>
            <a:ext cx="1253067" cy="815009"/>
          </a:xfrm>
          <a:prstGeom prst="rect">
            <a:avLst/>
          </a:prstGeom>
        </p:spPr>
      </p:pic>
      <p:sp>
        <p:nvSpPr>
          <p:cNvPr id="5" name="TextBox 4"/>
          <p:cNvSpPr txBox="1"/>
          <p:nvPr/>
        </p:nvSpPr>
        <p:spPr>
          <a:xfrm>
            <a:off x="1609344" y="141864"/>
            <a:ext cx="10180320" cy="523220"/>
          </a:xfrm>
          <a:prstGeom prst="rect">
            <a:avLst/>
          </a:prstGeom>
          <a:noFill/>
        </p:spPr>
        <p:txBody>
          <a:bodyPr wrap="square" rtlCol="0">
            <a:spAutoFit/>
          </a:bodyPr>
          <a:lstStyle/>
          <a:p>
            <a:r>
              <a:rPr lang="en-US" sz="2800" dirty="0" smtClean="0"/>
              <a:t>Attacking AES-NI Key Scheduling in Linux Kernel </a:t>
            </a:r>
            <a:endParaRPr lang="en-US" sz="2800" dirty="0"/>
          </a:p>
        </p:txBody>
      </p:sp>
      <p:sp>
        <p:nvSpPr>
          <p:cNvPr id="6" name="TextBox 5"/>
          <p:cNvSpPr txBox="1"/>
          <p:nvPr/>
        </p:nvSpPr>
        <p:spPr>
          <a:xfrm>
            <a:off x="132751" y="1182624"/>
            <a:ext cx="10594848" cy="830997"/>
          </a:xfrm>
          <a:prstGeom prst="rect">
            <a:avLst/>
          </a:prstGeom>
          <a:noFill/>
        </p:spPr>
        <p:txBody>
          <a:bodyPr wrap="square" rtlCol="0">
            <a:spAutoFit/>
          </a:bodyPr>
          <a:lstStyle/>
          <a:p>
            <a:r>
              <a:rPr lang="en-US" sz="2400" dirty="0" smtClean="0"/>
              <a:t>AES encryption keys is used by the kernel to provide 3</a:t>
            </a:r>
            <a:r>
              <a:rPr lang="en-US" sz="2400" baseline="30000" dirty="0" smtClean="0"/>
              <a:t>rd</a:t>
            </a:r>
            <a:r>
              <a:rPr lang="en-US" sz="2400" dirty="0" smtClean="0"/>
              <a:t> party programs with keys that need encryption like device drivers</a:t>
            </a:r>
            <a:endParaRPr lang="en-US" sz="2400" dirty="0"/>
          </a:p>
        </p:txBody>
      </p:sp>
      <p:sp>
        <p:nvSpPr>
          <p:cNvPr id="7" name="TextBox 6"/>
          <p:cNvSpPr txBox="1"/>
          <p:nvPr/>
        </p:nvSpPr>
        <p:spPr>
          <a:xfrm>
            <a:off x="132751" y="2381236"/>
            <a:ext cx="10459375" cy="830997"/>
          </a:xfrm>
          <a:prstGeom prst="rect">
            <a:avLst/>
          </a:prstGeom>
          <a:noFill/>
        </p:spPr>
        <p:txBody>
          <a:bodyPr wrap="square" rtlCol="0">
            <a:spAutoFit/>
          </a:bodyPr>
          <a:lstStyle/>
          <a:p>
            <a:r>
              <a:rPr lang="en-US" sz="2400" dirty="0" smtClean="0"/>
              <a:t>AES master and sub keys contain 128 bits, Sub keys are expanded through a series of computations</a:t>
            </a:r>
            <a:endParaRPr lang="en-US" sz="2400" dirty="0"/>
          </a:p>
        </p:txBody>
      </p:sp>
      <p:sp>
        <p:nvSpPr>
          <p:cNvPr id="8" name="TextBox 7"/>
          <p:cNvSpPr txBox="1"/>
          <p:nvPr/>
        </p:nvSpPr>
        <p:spPr>
          <a:xfrm>
            <a:off x="132751" y="3460228"/>
            <a:ext cx="10459375" cy="830997"/>
          </a:xfrm>
          <a:prstGeom prst="rect">
            <a:avLst/>
          </a:prstGeom>
          <a:noFill/>
        </p:spPr>
        <p:txBody>
          <a:bodyPr wrap="square" rtlCol="0">
            <a:spAutoFit/>
          </a:bodyPr>
          <a:lstStyle/>
          <a:p>
            <a:r>
              <a:rPr lang="en-US" sz="2400" dirty="0" smtClean="0"/>
              <a:t>Given that AES encryption algorithm is reversible we can leak a sub-key and reverse it to find the master key</a:t>
            </a:r>
            <a:endParaRPr lang="en-US" sz="2400" dirty="0"/>
          </a:p>
        </p:txBody>
      </p:sp>
      <p:sp>
        <p:nvSpPr>
          <p:cNvPr id="9" name="TextBox 8"/>
          <p:cNvSpPr txBox="1"/>
          <p:nvPr/>
        </p:nvSpPr>
        <p:spPr>
          <a:xfrm>
            <a:off x="132750" y="4648948"/>
            <a:ext cx="10459375" cy="1200329"/>
          </a:xfrm>
          <a:prstGeom prst="rect">
            <a:avLst/>
          </a:prstGeom>
          <a:noFill/>
        </p:spPr>
        <p:txBody>
          <a:bodyPr wrap="square" rtlCol="0">
            <a:spAutoFit/>
          </a:bodyPr>
          <a:lstStyle/>
          <a:p>
            <a:r>
              <a:rPr lang="en-US" sz="2400" dirty="0" smtClean="0"/>
              <a:t>Linux kernel stores the master key and 10 sub-keys in consecutive memory, Every sub-key occupies 16 bytes with the master we get </a:t>
            </a:r>
            <a:br>
              <a:rPr lang="en-US" sz="2400" dirty="0" smtClean="0"/>
            </a:br>
            <a:r>
              <a:rPr lang="en-US" sz="2400" dirty="0" smtClean="0"/>
              <a:t>a total of 176 bytes</a:t>
            </a:r>
            <a:endParaRPr lang="en-US" sz="2400" dirty="0"/>
          </a:p>
        </p:txBody>
      </p:sp>
    </p:spTree>
    <p:extLst>
      <p:ext uri="{BB962C8B-B14F-4D97-AF65-F5344CB8AC3E}">
        <p14:creationId xmlns:p14="http://schemas.microsoft.com/office/powerpoint/2010/main" val="411232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Effect transition="in" filter="fade">
                                      <p:cBhvr>
                                        <p:cTn id="3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2751" y="0"/>
            <a:ext cx="1253067" cy="815009"/>
          </a:xfrm>
          <a:prstGeom prst="rect">
            <a:avLst/>
          </a:prstGeom>
        </p:spPr>
      </p:pic>
      <p:sp>
        <p:nvSpPr>
          <p:cNvPr id="5" name="TextBox 4"/>
          <p:cNvSpPr txBox="1"/>
          <p:nvPr/>
        </p:nvSpPr>
        <p:spPr>
          <a:xfrm>
            <a:off x="1609344" y="141864"/>
            <a:ext cx="10180320" cy="523220"/>
          </a:xfrm>
          <a:prstGeom prst="rect">
            <a:avLst/>
          </a:prstGeom>
          <a:noFill/>
        </p:spPr>
        <p:txBody>
          <a:bodyPr wrap="square" rtlCol="0">
            <a:spAutoFit/>
          </a:bodyPr>
          <a:lstStyle/>
          <a:p>
            <a:r>
              <a:rPr lang="en-US" sz="2800" dirty="0" smtClean="0"/>
              <a:t>Attacking AES-NI Key Scheduling in Linux Kernel </a:t>
            </a:r>
            <a:endParaRPr lang="en-US" sz="2800" dirty="0"/>
          </a:p>
        </p:txBody>
      </p:sp>
      <p:pic>
        <p:nvPicPr>
          <p:cNvPr id="6" name="Picture 5"/>
          <p:cNvPicPr>
            <a:picLocks noChangeAspect="1"/>
          </p:cNvPicPr>
          <p:nvPr/>
        </p:nvPicPr>
        <p:blipFill>
          <a:blip r:embed="rId5"/>
          <a:stretch>
            <a:fillRect/>
          </a:stretch>
        </p:blipFill>
        <p:spPr>
          <a:xfrm>
            <a:off x="7373547" y="815009"/>
            <a:ext cx="4686954" cy="2781688"/>
          </a:xfrm>
          <a:prstGeom prst="rect">
            <a:avLst/>
          </a:prstGeom>
        </p:spPr>
      </p:pic>
      <p:sp>
        <p:nvSpPr>
          <p:cNvPr id="7" name="TextBox 6"/>
          <p:cNvSpPr txBox="1"/>
          <p:nvPr/>
        </p:nvSpPr>
        <p:spPr>
          <a:xfrm>
            <a:off x="219456" y="1207008"/>
            <a:ext cx="6961632" cy="830997"/>
          </a:xfrm>
          <a:prstGeom prst="rect">
            <a:avLst/>
          </a:prstGeom>
          <a:noFill/>
        </p:spPr>
        <p:txBody>
          <a:bodyPr wrap="square" rtlCol="0">
            <a:spAutoFit/>
          </a:bodyPr>
          <a:lstStyle/>
          <a:p>
            <a:r>
              <a:rPr lang="en-US" sz="2400" dirty="0" smtClean="0"/>
              <a:t>Code containing 10 rounds of generating sub-keys, In line 13 the key is stored in memory</a:t>
            </a:r>
            <a:endParaRPr lang="en-US" sz="2400" dirty="0"/>
          </a:p>
        </p:txBody>
      </p:sp>
      <p:sp>
        <p:nvSpPr>
          <p:cNvPr id="8" name="TextBox 7"/>
          <p:cNvSpPr txBox="1"/>
          <p:nvPr/>
        </p:nvSpPr>
        <p:spPr>
          <a:xfrm>
            <a:off x="219456" y="2349096"/>
            <a:ext cx="6961632" cy="1569660"/>
          </a:xfrm>
          <a:prstGeom prst="rect">
            <a:avLst/>
          </a:prstGeom>
          <a:noFill/>
        </p:spPr>
        <p:txBody>
          <a:bodyPr wrap="square" rtlCol="0">
            <a:spAutoFit/>
          </a:bodyPr>
          <a:lstStyle/>
          <a:p>
            <a:r>
              <a:rPr lang="en-US" sz="2400" dirty="0" smtClean="0"/>
              <a:t>Since AES encryption is a kernel module, Because of that the AES context is allocated dynamically, So first we aim to know the address of the AES code executing </a:t>
            </a:r>
            <a:endParaRPr lang="en-US" sz="2400" dirty="0"/>
          </a:p>
        </p:txBody>
      </p:sp>
      <p:sp>
        <p:nvSpPr>
          <p:cNvPr id="9" name="TextBox 8"/>
          <p:cNvSpPr txBox="1"/>
          <p:nvPr/>
        </p:nvSpPr>
        <p:spPr>
          <a:xfrm>
            <a:off x="219456" y="4049880"/>
            <a:ext cx="10094976" cy="1938992"/>
          </a:xfrm>
          <a:prstGeom prst="rect">
            <a:avLst/>
          </a:prstGeom>
          <a:noFill/>
        </p:spPr>
        <p:txBody>
          <a:bodyPr wrap="square" rtlCol="0">
            <a:spAutoFit/>
          </a:bodyPr>
          <a:lstStyle/>
          <a:p>
            <a:r>
              <a:rPr lang="en-US" sz="2400" dirty="0" smtClean="0"/>
              <a:t>While scanning page offsets to recover the location of the AES execution, We repeatedly ask the kernel to execute the AES algorithm and we perform a WTF shortcut to see if any bytes were leaked, So if anything is leaked while the kernel execute the AES we know at which offset the AES is storing the keys </a:t>
            </a:r>
            <a:endParaRPr lang="en-US" sz="2400" dirty="0"/>
          </a:p>
        </p:txBody>
      </p:sp>
    </p:spTree>
    <p:extLst>
      <p:ext uri="{BB962C8B-B14F-4D97-AF65-F5344CB8AC3E}">
        <p14:creationId xmlns:p14="http://schemas.microsoft.com/office/powerpoint/2010/main" val="387310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2751" y="0"/>
            <a:ext cx="1253067" cy="815009"/>
          </a:xfrm>
          <a:prstGeom prst="rect">
            <a:avLst/>
          </a:prstGeom>
        </p:spPr>
      </p:pic>
      <p:sp>
        <p:nvSpPr>
          <p:cNvPr id="5" name="TextBox 4"/>
          <p:cNvSpPr txBox="1"/>
          <p:nvPr/>
        </p:nvSpPr>
        <p:spPr>
          <a:xfrm>
            <a:off x="1609344" y="141864"/>
            <a:ext cx="10180320" cy="523220"/>
          </a:xfrm>
          <a:prstGeom prst="rect">
            <a:avLst/>
          </a:prstGeom>
          <a:noFill/>
        </p:spPr>
        <p:txBody>
          <a:bodyPr wrap="square" rtlCol="0">
            <a:spAutoFit/>
          </a:bodyPr>
          <a:lstStyle/>
          <a:p>
            <a:r>
              <a:rPr lang="en-US" sz="2800" dirty="0" smtClean="0"/>
              <a:t>Attacking AES-NI Key Scheduling in Linux Kernel </a:t>
            </a:r>
            <a:endParaRPr lang="en-US" sz="2800" dirty="0"/>
          </a:p>
        </p:txBody>
      </p:sp>
      <p:pic>
        <p:nvPicPr>
          <p:cNvPr id="6" name="Picture 5"/>
          <p:cNvPicPr>
            <a:picLocks noChangeAspect="1"/>
          </p:cNvPicPr>
          <p:nvPr/>
        </p:nvPicPr>
        <p:blipFill>
          <a:blip r:embed="rId5"/>
          <a:stretch>
            <a:fillRect/>
          </a:stretch>
        </p:blipFill>
        <p:spPr>
          <a:xfrm>
            <a:off x="7373547" y="815009"/>
            <a:ext cx="4686954" cy="2781688"/>
          </a:xfrm>
          <a:prstGeom prst="rect">
            <a:avLst/>
          </a:prstGeom>
        </p:spPr>
      </p:pic>
      <p:sp>
        <p:nvSpPr>
          <p:cNvPr id="7" name="TextBox 6"/>
          <p:cNvSpPr txBox="1"/>
          <p:nvPr/>
        </p:nvSpPr>
        <p:spPr>
          <a:xfrm>
            <a:off x="132750" y="1267968"/>
            <a:ext cx="6865457" cy="1569660"/>
          </a:xfrm>
          <a:prstGeom prst="rect">
            <a:avLst/>
          </a:prstGeom>
          <a:noFill/>
        </p:spPr>
        <p:txBody>
          <a:bodyPr wrap="square" rtlCol="0">
            <a:spAutoFit/>
          </a:bodyPr>
          <a:lstStyle/>
          <a:p>
            <a:r>
              <a:rPr lang="en-US" sz="2400" dirty="0" smtClean="0"/>
              <a:t>Recovering the key is now simple, Using WTF attack we can leak some of the key’s bytes, Remember we mentioned that Linux’s kernel stores the keys in consecutive memory </a:t>
            </a:r>
            <a:endParaRPr lang="en-US" sz="2400" dirty="0"/>
          </a:p>
        </p:txBody>
      </p:sp>
      <p:sp>
        <p:nvSpPr>
          <p:cNvPr id="8" name="TextBox 7"/>
          <p:cNvSpPr txBox="1"/>
          <p:nvPr/>
        </p:nvSpPr>
        <p:spPr>
          <a:xfrm>
            <a:off x="132750" y="4049656"/>
            <a:ext cx="9064088" cy="1200329"/>
          </a:xfrm>
          <a:prstGeom prst="rect">
            <a:avLst/>
          </a:prstGeom>
          <a:noFill/>
        </p:spPr>
        <p:txBody>
          <a:bodyPr wrap="square" rtlCol="0">
            <a:spAutoFit/>
          </a:bodyPr>
          <a:lstStyle/>
          <a:p>
            <a:r>
              <a:rPr lang="en-US" sz="2400" dirty="0" smtClean="0"/>
              <a:t>Taken the fact that the AES algorithm is reversible, With the bytes of a sub-key we leaked we can reverse the algorithm and reveal the master key</a:t>
            </a:r>
            <a:endParaRPr lang="en-US" sz="2400" dirty="0"/>
          </a:p>
        </p:txBody>
      </p:sp>
    </p:spTree>
    <p:extLst>
      <p:ext uri="{BB962C8B-B14F-4D97-AF65-F5344CB8AC3E}">
        <p14:creationId xmlns:p14="http://schemas.microsoft.com/office/powerpoint/2010/main" val="377547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83733" y="406400"/>
            <a:ext cx="4333238" cy="584775"/>
          </a:xfrm>
          <a:prstGeom prst="rect">
            <a:avLst/>
          </a:prstGeom>
          <a:noFill/>
        </p:spPr>
        <p:txBody>
          <a:bodyPr wrap="none" rtlCol="0">
            <a:spAutoFit/>
          </a:bodyPr>
          <a:lstStyle/>
          <a:p>
            <a:r>
              <a:rPr lang="en-US" sz="3200" b="1" dirty="0" smtClean="0"/>
              <a:t>Side-Channel Attack</a:t>
            </a:r>
            <a:endParaRPr lang="en-US" sz="3200" b="1" dirty="0"/>
          </a:p>
        </p:txBody>
      </p:sp>
      <p:sp>
        <p:nvSpPr>
          <p:cNvPr id="5" name="TextBox 4"/>
          <p:cNvSpPr txBox="1"/>
          <p:nvPr/>
        </p:nvSpPr>
        <p:spPr>
          <a:xfrm>
            <a:off x="402336" y="1210794"/>
            <a:ext cx="10713155" cy="369332"/>
          </a:xfrm>
          <a:prstGeom prst="rect">
            <a:avLst/>
          </a:prstGeom>
          <a:noFill/>
        </p:spPr>
        <p:txBody>
          <a:bodyPr wrap="square" rtlCol="0">
            <a:spAutoFit/>
          </a:bodyPr>
          <a:lstStyle/>
          <a:p>
            <a:r>
              <a:rPr lang="en-US" b="1" dirty="0" smtClean="0"/>
              <a:t>“</a:t>
            </a:r>
            <a:r>
              <a:rPr lang="en-US" b="1" dirty="0"/>
              <a:t>is any attack based on information gained from the </a:t>
            </a:r>
            <a:r>
              <a:rPr lang="en-US" b="1" dirty="0" smtClean="0"/>
              <a:t>implementation</a:t>
            </a:r>
            <a:r>
              <a:rPr lang="en-US" b="1" dirty="0"/>
              <a:t> of a computer system</a:t>
            </a:r>
            <a:r>
              <a:rPr lang="en-US" b="1" dirty="0" smtClean="0"/>
              <a:t>”</a:t>
            </a:r>
            <a:endParaRPr lang="en-US" b="1" dirty="0"/>
          </a:p>
        </p:txBody>
      </p:sp>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61552" y="2348088"/>
            <a:ext cx="3755999" cy="3755999"/>
          </a:xfrm>
          <a:prstGeom prst="rect">
            <a:avLst/>
          </a:prstGeom>
        </p:spPr>
      </p:pic>
      <p:cxnSp>
        <p:nvCxnSpPr>
          <p:cNvPr id="11" name="Straight Arrow Connector 10"/>
          <p:cNvCxnSpPr/>
          <p:nvPr/>
        </p:nvCxnSpPr>
        <p:spPr>
          <a:xfrm>
            <a:off x="6908800" y="5523467"/>
            <a:ext cx="494452" cy="48222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3" name="Picture 12"/>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571089" y="3476979"/>
            <a:ext cx="1312174" cy="1312174"/>
          </a:xfrm>
          <a:prstGeom prst="rect">
            <a:avLst/>
          </a:prstGeom>
        </p:spPr>
      </p:pic>
      <p:cxnSp>
        <p:nvCxnSpPr>
          <p:cNvPr id="14" name="Straight Arrow Connector 13"/>
          <p:cNvCxnSpPr/>
          <p:nvPr/>
        </p:nvCxnSpPr>
        <p:spPr>
          <a:xfrm flipV="1">
            <a:off x="7403252" y="4667956"/>
            <a:ext cx="1136792" cy="32173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8" name="Picture 17"/>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03252" y="5557115"/>
            <a:ext cx="1300885" cy="1300885"/>
          </a:xfrm>
          <a:prstGeom prst="rect">
            <a:avLst/>
          </a:prstGeom>
        </p:spPr>
      </p:pic>
      <p:pic>
        <p:nvPicPr>
          <p:cNvPr id="21" name="Picture 20"/>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971648" y="1858293"/>
            <a:ext cx="1441850" cy="1441850"/>
          </a:xfrm>
          <a:prstGeom prst="rect">
            <a:avLst/>
          </a:prstGeom>
        </p:spPr>
      </p:pic>
      <p:cxnSp>
        <p:nvCxnSpPr>
          <p:cNvPr id="22" name="Straight Arrow Connector 21"/>
          <p:cNvCxnSpPr/>
          <p:nvPr/>
        </p:nvCxnSpPr>
        <p:spPr>
          <a:xfrm flipV="1">
            <a:off x="7403252" y="2582273"/>
            <a:ext cx="568396" cy="31547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6" name="Picture 25"/>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85891" y="2135250"/>
            <a:ext cx="1706759" cy="1706759"/>
          </a:xfrm>
          <a:prstGeom prst="rect">
            <a:avLst/>
          </a:prstGeom>
        </p:spPr>
      </p:pic>
      <p:cxnSp>
        <p:nvCxnSpPr>
          <p:cNvPr id="27" name="Straight Arrow Connector 26"/>
          <p:cNvCxnSpPr/>
          <p:nvPr/>
        </p:nvCxnSpPr>
        <p:spPr>
          <a:xfrm flipH="1" flipV="1">
            <a:off x="2828589" y="3130918"/>
            <a:ext cx="1117599" cy="69212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35" name="Picture 34"/>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4978" y="4385733"/>
            <a:ext cx="1950508" cy="1515046"/>
          </a:xfrm>
          <a:prstGeom prst="rect">
            <a:avLst/>
          </a:prstGeom>
        </p:spPr>
      </p:pic>
      <p:cxnSp>
        <p:nvCxnSpPr>
          <p:cNvPr id="36" name="Straight Arrow Connector 35"/>
          <p:cNvCxnSpPr/>
          <p:nvPr/>
        </p:nvCxnSpPr>
        <p:spPr>
          <a:xfrm flipH="1" flipV="1">
            <a:off x="2768302" y="5139647"/>
            <a:ext cx="1264886" cy="15834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38" name="Picture 37"/>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79048" y="5557115"/>
            <a:ext cx="1303354" cy="1303354"/>
          </a:xfrm>
          <a:prstGeom prst="rect">
            <a:avLst/>
          </a:prstGeom>
        </p:spPr>
      </p:pic>
      <p:cxnSp>
        <p:nvCxnSpPr>
          <p:cNvPr id="39" name="Straight Arrow Connector 38"/>
          <p:cNvCxnSpPr/>
          <p:nvPr/>
        </p:nvCxnSpPr>
        <p:spPr>
          <a:xfrm flipH="1">
            <a:off x="5416971" y="4989690"/>
            <a:ext cx="1133687" cy="77488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 name="TextBox 1"/>
          <p:cNvSpPr txBox="1"/>
          <p:nvPr/>
        </p:nvSpPr>
        <p:spPr>
          <a:xfrm>
            <a:off x="427472" y="1701481"/>
            <a:ext cx="6809878" cy="461665"/>
          </a:xfrm>
          <a:prstGeom prst="rect">
            <a:avLst/>
          </a:prstGeom>
          <a:noFill/>
        </p:spPr>
        <p:txBody>
          <a:bodyPr wrap="none" rtlCol="0">
            <a:spAutoFit/>
          </a:bodyPr>
          <a:lstStyle/>
          <a:p>
            <a:r>
              <a:rPr lang="en-US" sz="2400" b="1" dirty="0" smtClean="0"/>
              <a:t>Safe software doesn’t mean Safe execution!!</a:t>
            </a:r>
            <a:endParaRPr lang="en-US" sz="2400" b="1" dirty="0"/>
          </a:p>
        </p:txBody>
      </p:sp>
    </p:spTree>
    <p:extLst>
      <p:ext uri="{BB962C8B-B14F-4D97-AF65-F5344CB8AC3E}">
        <p14:creationId xmlns:p14="http://schemas.microsoft.com/office/powerpoint/2010/main" val="66905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500"/>
                            </p:stCondLst>
                            <p:childTnLst>
                              <p:par>
                                <p:cTn id="23" presetID="42"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par>
                          <p:cTn id="33" fill="hold">
                            <p:stCondLst>
                              <p:cond delay="500"/>
                            </p:stCondLst>
                            <p:childTnLst>
                              <p:par>
                                <p:cTn id="34" presetID="42"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par>
                          <p:cTn id="44" fill="hold">
                            <p:stCondLst>
                              <p:cond delay="500"/>
                            </p:stCondLst>
                            <p:childTnLst>
                              <p:par>
                                <p:cTn id="45" presetID="42"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childTnLst>
                          </p:cTn>
                        </p:par>
                        <p:par>
                          <p:cTn id="55" fill="hold">
                            <p:stCondLst>
                              <p:cond delay="500"/>
                            </p:stCondLst>
                            <p:childTnLst>
                              <p:par>
                                <p:cTn id="56" presetID="42" presetClass="entr" presetSubtype="0" fill="hold" nodeType="after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1000"/>
                                        <p:tgtEl>
                                          <p:spTgt spid="35"/>
                                        </p:tgtEl>
                                      </p:cBhvr>
                                    </p:animEffect>
                                    <p:anim calcmode="lin" valueType="num">
                                      <p:cBhvr>
                                        <p:cTn id="59" dur="1000" fill="hold"/>
                                        <p:tgtEl>
                                          <p:spTgt spid="35"/>
                                        </p:tgtEl>
                                        <p:attrNameLst>
                                          <p:attrName>ppt_x</p:attrName>
                                        </p:attrNameLst>
                                      </p:cBhvr>
                                      <p:tavLst>
                                        <p:tav tm="0">
                                          <p:val>
                                            <p:strVal val="#ppt_x"/>
                                          </p:val>
                                        </p:tav>
                                        <p:tav tm="100000">
                                          <p:val>
                                            <p:strVal val="#ppt_x"/>
                                          </p:val>
                                        </p:tav>
                                      </p:tavLst>
                                    </p:anim>
                                    <p:anim calcmode="lin" valueType="num">
                                      <p:cBhvr>
                                        <p:cTn id="6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500"/>
                            </p:stCondLst>
                            <p:childTnLst>
                              <p:par>
                                <p:cTn id="67" presetID="42" presetClass="entr" presetSubtype="0" fill="hold"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1000"/>
                                        <p:tgtEl>
                                          <p:spTgt spid="26"/>
                                        </p:tgtEl>
                                      </p:cBhvr>
                                    </p:animEffect>
                                    <p:anim calcmode="lin" valueType="num">
                                      <p:cBhvr>
                                        <p:cTn id="70" dur="1000" fill="hold"/>
                                        <p:tgtEl>
                                          <p:spTgt spid="26"/>
                                        </p:tgtEl>
                                        <p:attrNameLst>
                                          <p:attrName>ppt_x</p:attrName>
                                        </p:attrNameLst>
                                      </p:cBhvr>
                                      <p:tavLst>
                                        <p:tav tm="0">
                                          <p:val>
                                            <p:strVal val="#ppt_x"/>
                                          </p:val>
                                        </p:tav>
                                        <p:tav tm="100000">
                                          <p:val>
                                            <p:strVal val="#ppt_x"/>
                                          </p:val>
                                        </p:tav>
                                      </p:tavLst>
                                    </p:anim>
                                    <p:anim calcmode="lin" valueType="num">
                                      <p:cBhvr>
                                        <p:cTn id="7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500"/>
                                        <p:tgtEl>
                                          <p:spTgt spid="39"/>
                                        </p:tgtEl>
                                      </p:cBhvr>
                                    </p:animEffect>
                                  </p:childTnLst>
                                </p:cTn>
                              </p:par>
                            </p:childTnLst>
                          </p:cTn>
                        </p:par>
                        <p:par>
                          <p:cTn id="77" fill="hold">
                            <p:stCondLst>
                              <p:cond delay="500"/>
                            </p:stCondLst>
                            <p:childTnLst>
                              <p:par>
                                <p:cTn id="78" presetID="42" presetClass="entr" presetSubtype="0" fill="hold" nodeType="after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1000"/>
                                        <p:tgtEl>
                                          <p:spTgt spid="38"/>
                                        </p:tgtEl>
                                      </p:cBhvr>
                                    </p:animEffect>
                                    <p:anim calcmode="lin" valueType="num">
                                      <p:cBhvr>
                                        <p:cTn id="81" dur="1000" fill="hold"/>
                                        <p:tgtEl>
                                          <p:spTgt spid="38"/>
                                        </p:tgtEl>
                                        <p:attrNameLst>
                                          <p:attrName>ppt_x</p:attrName>
                                        </p:attrNameLst>
                                      </p:cBhvr>
                                      <p:tavLst>
                                        <p:tav tm="0">
                                          <p:val>
                                            <p:strVal val="#ppt_x"/>
                                          </p:val>
                                        </p:tav>
                                        <p:tav tm="100000">
                                          <p:val>
                                            <p:strVal val="#ppt_x"/>
                                          </p:val>
                                        </p:tav>
                                      </p:tavLst>
                                    </p:anim>
                                    <p:anim calcmode="lin" valueType="num">
                                      <p:cBhvr>
                                        <p:cTn id="82"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2"/>
                                        </p:tgtEl>
                                        <p:attrNameLst>
                                          <p:attrName>style.visibility</p:attrName>
                                        </p:attrNameLst>
                                      </p:cBhvr>
                                      <p:to>
                                        <p:strVal val="visible"/>
                                      </p:to>
                                    </p:set>
                                    <p:animEffect transition="in" filter="fade">
                                      <p:cBhvr>
                                        <p:cTn id="87" dur="1000"/>
                                        <p:tgtEl>
                                          <p:spTgt spid="2"/>
                                        </p:tgtEl>
                                      </p:cBhvr>
                                    </p:animEffect>
                                    <p:anim calcmode="lin" valueType="num">
                                      <p:cBhvr>
                                        <p:cTn id="88" dur="1000" fill="hold"/>
                                        <p:tgtEl>
                                          <p:spTgt spid="2"/>
                                        </p:tgtEl>
                                        <p:attrNameLst>
                                          <p:attrName>ppt_x</p:attrName>
                                        </p:attrNameLst>
                                      </p:cBhvr>
                                      <p:tavLst>
                                        <p:tav tm="0">
                                          <p:val>
                                            <p:strVal val="#ppt_x"/>
                                          </p:val>
                                        </p:tav>
                                        <p:tav tm="100000">
                                          <p:val>
                                            <p:strVal val="#ppt_x"/>
                                          </p:val>
                                        </p:tav>
                                      </p:tavLst>
                                    </p:anim>
                                    <p:anim calcmode="lin" valueType="num">
                                      <p:cBhvr>
                                        <p:cTn id="8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6234" y="268224"/>
            <a:ext cx="1479526" cy="1634360"/>
          </a:xfrm>
          <a:prstGeom prst="rect">
            <a:avLst/>
          </a:prstGeom>
        </p:spPr>
      </p:pic>
      <p:sp>
        <p:nvSpPr>
          <p:cNvPr id="5" name="TextBox 4"/>
          <p:cNvSpPr txBox="1"/>
          <p:nvPr/>
        </p:nvSpPr>
        <p:spPr>
          <a:xfrm>
            <a:off x="2121408" y="621792"/>
            <a:ext cx="2433680" cy="584775"/>
          </a:xfrm>
          <a:prstGeom prst="rect">
            <a:avLst/>
          </a:prstGeom>
          <a:noFill/>
        </p:spPr>
        <p:txBody>
          <a:bodyPr wrap="none" rtlCol="0">
            <a:spAutoFit/>
          </a:bodyPr>
          <a:lstStyle/>
          <a:p>
            <a:r>
              <a:rPr lang="en-US" sz="3200" dirty="0" smtClean="0"/>
              <a:t>Mitigations </a:t>
            </a:r>
            <a:endParaRPr lang="en-US" sz="3200" dirty="0"/>
          </a:p>
        </p:txBody>
      </p:sp>
      <p:sp>
        <p:nvSpPr>
          <p:cNvPr id="6" name="TextBox 5"/>
          <p:cNvSpPr txBox="1"/>
          <p:nvPr/>
        </p:nvSpPr>
        <p:spPr>
          <a:xfrm>
            <a:off x="266234" y="2157984"/>
            <a:ext cx="8938726" cy="1200329"/>
          </a:xfrm>
          <a:prstGeom prst="rect">
            <a:avLst/>
          </a:prstGeom>
          <a:noFill/>
        </p:spPr>
        <p:txBody>
          <a:bodyPr wrap="square" rtlCol="0">
            <a:spAutoFit/>
          </a:bodyPr>
          <a:lstStyle/>
          <a:p>
            <a:r>
              <a:rPr lang="en-US" sz="2400" dirty="0" smtClean="0"/>
              <a:t>Intel’s silicone mitigations in the hardware for </a:t>
            </a:r>
            <a:r>
              <a:rPr lang="en-US" sz="2400" i="1" dirty="0" smtClean="0">
                <a:effectLst>
                  <a:outerShdw blurRad="38100" dist="38100" dir="2700000" algn="tl">
                    <a:srgbClr val="000000">
                      <a:alpha val="43137"/>
                    </a:srgbClr>
                  </a:outerShdw>
                </a:effectLst>
              </a:rPr>
              <a:t>Meltdown</a:t>
            </a:r>
            <a:r>
              <a:rPr lang="en-US" sz="2400" dirty="0" smtClean="0"/>
              <a:t> attacks aren’t enough to prevent </a:t>
            </a:r>
            <a:r>
              <a:rPr lang="en-US" sz="2400" i="1" dirty="0" smtClean="0">
                <a:effectLst>
                  <a:outerShdw blurRad="38100" dist="38100" dir="2700000" algn="tl">
                    <a:srgbClr val="000000">
                      <a:alpha val="43137"/>
                    </a:srgbClr>
                  </a:outerShdw>
                </a:effectLst>
              </a:rPr>
              <a:t>Fallout</a:t>
            </a:r>
            <a:r>
              <a:rPr lang="en-US" sz="2400" dirty="0" smtClean="0"/>
              <a:t>, So most modern CPUs stay affected</a:t>
            </a:r>
            <a:endParaRPr lang="en-US" sz="2400" dirty="0"/>
          </a:p>
        </p:txBody>
      </p:sp>
      <p:sp>
        <p:nvSpPr>
          <p:cNvPr id="7" name="TextBox 6"/>
          <p:cNvSpPr txBox="1"/>
          <p:nvPr/>
        </p:nvSpPr>
        <p:spPr>
          <a:xfrm>
            <a:off x="266234" y="3613713"/>
            <a:ext cx="9975046" cy="1200329"/>
          </a:xfrm>
          <a:prstGeom prst="rect">
            <a:avLst/>
          </a:prstGeom>
          <a:noFill/>
        </p:spPr>
        <p:txBody>
          <a:bodyPr wrap="square" rtlCol="0">
            <a:spAutoFit/>
          </a:bodyPr>
          <a:lstStyle/>
          <a:p>
            <a:r>
              <a:rPr lang="en-US" sz="2400" dirty="0" smtClean="0"/>
              <a:t>Operating Systems using KAISER is protected because of emptying the store-buffer between context switches, Therefore user programs can’t leak kernel’s data</a:t>
            </a:r>
            <a:endParaRPr lang="en-US" sz="2400" dirty="0"/>
          </a:p>
        </p:txBody>
      </p:sp>
      <p:sp>
        <p:nvSpPr>
          <p:cNvPr id="8" name="TextBox 7"/>
          <p:cNvSpPr txBox="1"/>
          <p:nvPr/>
        </p:nvSpPr>
        <p:spPr>
          <a:xfrm>
            <a:off x="266234" y="4993860"/>
            <a:ext cx="9975046" cy="1200329"/>
          </a:xfrm>
          <a:prstGeom prst="rect">
            <a:avLst/>
          </a:prstGeom>
          <a:noFill/>
        </p:spPr>
        <p:txBody>
          <a:bodyPr wrap="square" rtlCol="0">
            <a:spAutoFit/>
          </a:bodyPr>
          <a:lstStyle/>
          <a:p>
            <a:r>
              <a:rPr lang="en-US" sz="2400" dirty="0" smtClean="0"/>
              <a:t>Intel’s updated a microcode to the VERW instruction to overwrite store-buffer values with dummy ones on context switch, But still hardware mitigations are needed to fully prevent </a:t>
            </a:r>
            <a:r>
              <a:rPr lang="en-US" sz="2400" i="1" dirty="0" smtClean="0">
                <a:effectLst>
                  <a:outerShdw blurRad="38100" dist="38100" dir="2700000" algn="tl">
                    <a:srgbClr val="000000">
                      <a:alpha val="43137"/>
                    </a:srgbClr>
                  </a:outerShdw>
                </a:effectLst>
              </a:rPr>
              <a:t>Fallout</a:t>
            </a:r>
            <a:endParaRPr lang="en-US" sz="2400" dirty="0"/>
          </a:p>
        </p:txBody>
      </p:sp>
    </p:spTree>
    <p:extLst>
      <p:ext uri="{BB962C8B-B14F-4D97-AF65-F5344CB8AC3E}">
        <p14:creationId xmlns:p14="http://schemas.microsoft.com/office/powerpoint/2010/main" val="325662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Effect transition="in" filter="fade">
                                      <p:cBhvr>
                                        <p:cTn id="2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517" y="349624"/>
            <a:ext cx="3797835" cy="523220"/>
          </a:xfrm>
          <a:prstGeom prst="rect">
            <a:avLst/>
          </a:prstGeom>
          <a:noFill/>
        </p:spPr>
        <p:txBody>
          <a:bodyPr wrap="none" rtlCol="0">
            <a:spAutoFit/>
          </a:bodyPr>
          <a:lstStyle/>
          <a:p>
            <a:r>
              <a:rPr lang="en-US" sz="2800" dirty="0" smtClean="0"/>
              <a:t>Our Implementation</a:t>
            </a:r>
            <a:endParaRPr lang="en-US" sz="2800" dirty="0"/>
          </a:p>
        </p:txBody>
      </p:sp>
      <p:sp>
        <p:nvSpPr>
          <p:cNvPr id="5" name="TextBox 4"/>
          <p:cNvSpPr txBox="1"/>
          <p:nvPr/>
        </p:nvSpPr>
        <p:spPr>
          <a:xfrm>
            <a:off x="242047" y="1075765"/>
            <a:ext cx="10771094" cy="5262979"/>
          </a:xfrm>
          <a:prstGeom prst="rect">
            <a:avLst/>
          </a:prstGeom>
          <a:noFill/>
        </p:spPr>
        <p:txBody>
          <a:bodyPr wrap="square" rtlCol="0">
            <a:spAutoFit/>
          </a:bodyPr>
          <a:lstStyle/>
          <a:p>
            <a:r>
              <a:rPr lang="en-US" sz="2400" b="1" dirty="0" smtClean="0"/>
              <a:t>Fallout’s Requirements: </a:t>
            </a:r>
            <a:r>
              <a:rPr lang="en-US" sz="2400" dirty="0" smtClean="0"/>
              <a:t>opposed to many similar attacks, Fallout doesn’t require any shared memory between victim &amp; attacker or even a known address, All we need would be a correct offset to leak from, and like in the AES example we could leak the offsets from the victim process.</a:t>
            </a:r>
            <a:endParaRPr lang="en-US" sz="2400" b="1" dirty="0" smtClean="0"/>
          </a:p>
          <a:p>
            <a:r>
              <a:rPr lang="en-US" sz="2400" dirty="0" smtClean="0"/>
              <a:t>If we were to implement an attack like the AES one in the article (attacking a kernel module) we would require that the attacker process and the kernel run on the same logical core, That is because modern operating systems use like Linux use KPTI (since Linux’s kernel version 4.15 or Ubuntu 17.10) and KPTI flushes store buffers on context switches thus preventing us from leaking useful data.</a:t>
            </a:r>
            <a:br>
              <a:rPr lang="en-US" sz="2400" dirty="0" smtClean="0"/>
            </a:br>
            <a:r>
              <a:rPr lang="en-US" sz="2400" dirty="0" smtClean="0"/>
              <a:t>On the other side, If we are implementing the original idea </a:t>
            </a:r>
            <a:br>
              <a:rPr lang="en-US" sz="2400" dirty="0" smtClean="0"/>
            </a:br>
            <a:r>
              <a:rPr lang="en-US" sz="2400" dirty="0" smtClean="0"/>
              <a:t>proposed by our lecturer (an artificial attack meaning same </a:t>
            </a:r>
            <a:br>
              <a:rPr lang="en-US" sz="2400" dirty="0" smtClean="0"/>
            </a:br>
            <a:r>
              <a:rPr lang="en-US" sz="2400" dirty="0" smtClean="0"/>
              <a:t>process has the attacker &amp; victim in it) we would only require the offsets</a:t>
            </a:r>
            <a:endParaRPr lang="en-US" sz="2400" dirty="0"/>
          </a:p>
        </p:txBody>
      </p:sp>
    </p:spTree>
    <p:extLst>
      <p:ext uri="{BB962C8B-B14F-4D97-AF65-F5344CB8AC3E}">
        <p14:creationId xmlns:p14="http://schemas.microsoft.com/office/powerpoint/2010/main" val="14685680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5834" y="242048"/>
            <a:ext cx="3797835" cy="523220"/>
          </a:xfrm>
          <a:prstGeom prst="rect">
            <a:avLst/>
          </a:prstGeom>
          <a:noFill/>
        </p:spPr>
        <p:txBody>
          <a:bodyPr wrap="none" rtlCol="0">
            <a:spAutoFit/>
          </a:bodyPr>
          <a:lstStyle/>
          <a:p>
            <a:r>
              <a:rPr lang="en-US" sz="2800" dirty="0" smtClean="0"/>
              <a:t>Our Implementation</a:t>
            </a:r>
            <a:endParaRPr lang="en-US" sz="2800" dirty="0"/>
          </a:p>
        </p:txBody>
      </p:sp>
      <p:sp>
        <p:nvSpPr>
          <p:cNvPr id="5" name="TextBox 4"/>
          <p:cNvSpPr txBox="1"/>
          <p:nvPr/>
        </p:nvSpPr>
        <p:spPr>
          <a:xfrm>
            <a:off x="295834" y="1008529"/>
            <a:ext cx="11405686" cy="1938992"/>
          </a:xfrm>
          <a:prstGeom prst="rect">
            <a:avLst/>
          </a:prstGeom>
          <a:noFill/>
        </p:spPr>
        <p:txBody>
          <a:bodyPr wrap="none" rtlCol="0">
            <a:spAutoFit/>
          </a:bodyPr>
          <a:lstStyle/>
          <a:p>
            <a:r>
              <a:rPr lang="en-US" sz="2400" b="1" dirty="0" smtClean="0"/>
              <a:t>Hardware Requirements: </a:t>
            </a:r>
            <a:r>
              <a:rPr lang="en-US" sz="2400" dirty="0" smtClean="0"/>
              <a:t>any Intel processor from around 1995 is vulnerable</a:t>
            </a:r>
            <a:br>
              <a:rPr lang="en-US" sz="2400" dirty="0" smtClean="0"/>
            </a:br>
            <a:r>
              <a:rPr lang="en-US" sz="2400" dirty="0" smtClean="0"/>
              <a:t>to Fallout attacks, Especially the new generations like the i9 series, Because </a:t>
            </a:r>
            <a:br>
              <a:rPr lang="en-US" sz="2400" dirty="0" smtClean="0"/>
            </a:br>
            <a:r>
              <a:rPr lang="en-US" sz="2400" dirty="0" smtClean="0"/>
              <a:t>i9 introduced hardware mitigations to prevent meltdown/</a:t>
            </a:r>
            <a:r>
              <a:rPr lang="en-US" sz="2400" dirty="0" err="1" smtClean="0"/>
              <a:t>spectre</a:t>
            </a:r>
            <a:r>
              <a:rPr lang="en-US" sz="2400" dirty="0" smtClean="0"/>
              <a:t> and </a:t>
            </a:r>
            <a:br>
              <a:rPr lang="en-US" sz="2400" dirty="0" smtClean="0"/>
            </a:br>
            <a:r>
              <a:rPr lang="en-US" sz="2400" dirty="0" smtClean="0"/>
              <a:t>because of that the KPTI mechanism is disabled by default on these CPUs, </a:t>
            </a:r>
            <a:br>
              <a:rPr lang="en-US" sz="2400" dirty="0" smtClean="0"/>
            </a:br>
            <a:r>
              <a:rPr lang="en-US" sz="2400" dirty="0" smtClean="0"/>
              <a:t>thus allowing easier attacks</a:t>
            </a:r>
            <a:endParaRPr lang="en-US" sz="2400" b="1" dirty="0"/>
          </a:p>
        </p:txBody>
      </p:sp>
      <p:sp>
        <p:nvSpPr>
          <p:cNvPr id="6" name="TextBox 5"/>
          <p:cNvSpPr txBox="1"/>
          <p:nvPr/>
        </p:nvSpPr>
        <p:spPr>
          <a:xfrm>
            <a:off x="295834" y="3190782"/>
            <a:ext cx="10233213" cy="1200329"/>
          </a:xfrm>
          <a:prstGeom prst="rect">
            <a:avLst/>
          </a:prstGeom>
          <a:noFill/>
        </p:spPr>
        <p:txBody>
          <a:bodyPr wrap="square" rtlCol="0">
            <a:spAutoFit/>
          </a:bodyPr>
          <a:lstStyle/>
          <a:p>
            <a:r>
              <a:rPr lang="en-US" sz="2400" b="1" dirty="0" smtClean="0"/>
              <a:t>Original Idea:</a:t>
            </a:r>
            <a:r>
              <a:rPr lang="en-US" sz="2400" dirty="0" smtClean="0"/>
              <a:t> An program consisting of an attacker &amp; victim where </a:t>
            </a:r>
            <a:br>
              <a:rPr lang="en-US" sz="2400" dirty="0" smtClean="0"/>
            </a:br>
            <a:r>
              <a:rPr lang="en-US" sz="2400" dirty="0" smtClean="0"/>
              <a:t>the victim writes N secret bytes and the attacker tries to leak these secret bytes</a:t>
            </a:r>
            <a:endParaRPr lang="en-US" sz="2400" b="1" dirty="0"/>
          </a:p>
        </p:txBody>
      </p:sp>
    </p:spTree>
    <p:extLst>
      <p:ext uri="{BB962C8B-B14F-4D97-AF65-F5344CB8AC3E}">
        <p14:creationId xmlns:p14="http://schemas.microsoft.com/office/powerpoint/2010/main" val="40543778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5834" y="242048"/>
            <a:ext cx="3797835" cy="523220"/>
          </a:xfrm>
          <a:prstGeom prst="rect">
            <a:avLst/>
          </a:prstGeom>
          <a:noFill/>
        </p:spPr>
        <p:txBody>
          <a:bodyPr wrap="none" rtlCol="0">
            <a:spAutoFit/>
          </a:bodyPr>
          <a:lstStyle/>
          <a:p>
            <a:r>
              <a:rPr lang="en-US" sz="2800" dirty="0" smtClean="0"/>
              <a:t>Our Implementation</a:t>
            </a:r>
            <a:endParaRPr lang="en-US" sz="2800" dirty="0"/>
          </a:p>
        </p:txBody>
      </p:sp>
      <p:sp>
        <p:nvSpPr>
          <p:cNvPr id="5" name="TextBox 4"/>
          <p:cNvSpPr txBox="1"/>
          <p:nvPr/>
        </p:nvSpPr>
        <p:spPr>
          <a:xfrm>
            <a:off x="295834" y="751821"/>
            <a:ext cx="11245386" cy="2308324"/>
          </a:xfrm>
          <a:prstGeom prst="rect">
            <a:avLst/>
          </a:prstGeom>
          <a:noFill/>
        </p:spPr>
        <p:txBody>
          <a:bodyPr wrap="none" rtlCol="0">
            <a:spAutoFit/>
          </a:bodyPr>
          <a:lstStyle/>
          <a:p>
            <a:r>
              <a:rPr lang="en-US" sz="2400" b="1" dirty="0" smtClean="0"/>
              <a:t>Our Idea: </a:t>
            </a:r>
            <a:r>
              <a:rPr lang="en-US" sz="2400" dirty="0" smtClean="0"/>
              <a:t>an artificial program consisting of an attacker &amp; victim, where</a:t>
            </a:r>
            <a:br>
              <a:rPr lang="en-US" sz="2400" dirty="0" smtClean="0"/>
            </a:br>
            <a:r>
              <a:rPr lang="en-US" sz="2400" dirty="0" smtClean="0"/>
              <a:t>the victim reads a password from a file and generates N “secret” offsets </a:t>
            </a:r>
            <a:br>
              <a:rPr lang="en-US" sz="2400" dirty="0" smtClean="0"/>
            </a:br>
            <a:r>
              <a:rPr lang="en-US" sz="2400" dirty="0" smtClean="0"/>
              <a:t>(where N equals password’s length) and then writes the password bytes to</a:t>
            </a:r>
            <a:br>
              <a:rPr lang="en-US" sz="2400" dirty="0" smtClean="0"/>
            </a:br>
            <a:r>
              <a:rPr lang="en-US" sz="2400" dirty="0" smtClean="0"/>
              <a:t>those secret offsets. Meanwhile the attacker tries to leak the secret offsets </a:t>
            </a:r>
            <a:br>
              <a:rPr lang="en-US" sz="2400" dirty="0" smtClean="0"/>
            </a:br>
            <a:r>
              <a:rPr lang="en-US" sz="2400" dirty="0" smtClean="0"/>
              <a:t>generated by the victim and based on the results it got tries to leak the </a:t>
            </a:r>
            <a:br>
              <a:rPr lang="en-US" sz="2400" dirty="0" smtClean="0"/>
            </a:br>
            <a:r>
              <a:rPr lang="en-US" sz="2400" dirty="0" smtClean="0"/>
              <a:t>password secret bytes.</a:t>
            </a:r>
            <a:endParaRPr lang="en-US" sz="2400" b="1" dirty="0"/>
          </a:p>
        </p:txBody>
      </p:sp>
      <p:sp>
        <p:nvSpPr>
          <p:cNvPr id="6" name="TextBox 5"/>
          <p:cNvSpPr txBox="1"/>
          <p:nvPr/>
        </p:nvSpPr>
        <p:spPr>
          <a:xfrm>
            <a:off x="295834" y="3060145"/>
            <a:ext cx="3270447" cy="830997"/>
          </a:xfrm>
          <a:prstGeom prst="rect">
            <a:avLst/>
          </a:prstGeom>
          <a:noFill/>
        </p:spPr>
        <p:txBody>
          <a:bodyPr wrap="none" rtlCol="0">
            <a:spAutoFit/>
          </a:bodyPr>
          <a:lstStyle/>
          <a:p>
            <a:r>
              <a:rPr lang="en-US" sz="2400" b="1" dirty="0" smtClean="0"/>
              <a:t>Attack Components:</a:t>
            </a:r>
          </a:p>
          <a:p>
            <a:endParaRPr lang="en-US" sz="2400" b="1" dirty="0"/>
          </a:p>
        </p:txBody>
      </p:sp>
      <p:sp>
        <p:nvSpPr>
          <p:cNvPr id="7" name="TextBox 6"/>
          <p:cNvSpPr txBox="1"/>
          <p:nvPr/>
        </p:nvSpPr>
        <p:spPr>
          <a:xfrm>
            <a:off x="295834" y="3441680"/>
            <a:ext cx="10340788"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Rand(): C library functions used to generate random integers</a:t>
            </a:r>
          </a:p>
          <a:p>
            <a:pPr marL="285750" indent="-285750">
              <a:buFont typeface="Arial" panose="020B0604020202020204" pitchFamily="34" charset="0"/>
              <a:buChar char="•"/>
            </a:pPr>
            <a:r>
              <a:rPr lang="en-US" sz="2400" dirty="0" err="1" smtClean="0"/>
              <a:t>Fallout_offsets</a:t>
            </a:r>
            <a:r>
              <a:rPr lang="en-US" sz="2400" dirty="0" smtClean="0"/>
              <a:t>(): used to leak the secret offsets generated by the victim</a:t>
            </a:r>
          </a:p>
          <a:p>
            <a:pPr marL="285750" indent="-285750">
              <a:buFont typeface="Arial" panose="020B0604020202020204" pitchFamily="34" charset="0"/>
              <a:buChar char="•"/>
            </a:pPr>
            <a:r>
              <a:rPr lang="en-US" sz="2400" dirty="0" err="1" smtClean="0"/>
              <a:t>Fallout_bytes</a:t>
            </a:r>
            <a:r>
              <a:rPr lang="en-US" sz="2400" dirty="0" smtClean="0"/>
              <a:t>(): used to leak the password bytes</a:t>
            </a:r>
          </a:p>
          <a:p>
            <a:pPr marL="285750" indent="-285750">
              <a:buFont typeface="Arial" panose="020B0604020202020204" pitchFamily="34" charset="0"/>
              <a:buChar char="•"/>
            </a:pPr>
            <a:r>
              <a:rPr lang="en-US" sz="2400" dirty="0" err="1" smtClean="0"/>
              <a:t>Detect_flush_reload_threshold</a:t>
            </a:r>
            <a:r>
              <a:rPr lang="en-US" sz="2400" dirty="0" smtClean="0"/>
              <a:t>(): calculate CACHE_MISS cycles  based on huge number of samples (on i7-7700HQ proved to be ~230 cycles)</a:t>
            </a:r>
          </a:p>
          <a:p>
            <a:pPr marL="285750" indent="-285750">
              <a:buFont typeface="Arial" panose="020B0604020202020204" pitchFamily="34" charset="0"/>
              <a:buChar char="•"/>
            </a:pPr>
            <a:r>
              <a:rPr lang="en-US" sz="2400" dirty="0" smtClean="0"/>
              <a:t>Flush(): x86 </a:t>
            </a:r>
            <a:r>
              <a:rPr lang="en-US" sz="2400" dirty="0" err="1" smtClean="0"/>
              <a:t>clflush</a:t>
            </a:r>
            <a:r>
              <a:rPr lang="en-US" sz="2400" dirty="0" smtClean="0"/>
              <a:t> </a:t>
            </a:r>
            <a:r>
              <a:rPr lang="en-US" sz="2400" dirty="0" err="1" smtClean="0"/>
              <a:t>asm</a:t>
            </a:r>
            <a:r>
              <a:rPr lang="en-US" sz="2400" dirty="0" smtClean="0"/>
              <a:t> volatile function to flush address from cache</a:t>
            </a:r>
            <a:endParaRPr lang="en-US" sz="2400" dirty="0"/>
          </a:p>
        </p:txBody>
      </p:sp>
    </p:spTree>
    <p:extLst>
      <p:ext uri="{BB962C8B-B14F-4D97-AF65-F5344CB8AC3E}">
        <p14:creationId xmlns:p14="http://schemas.microsoft.com/office/powerpoint/2010/main" val="30075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9283" y="147918"/>
            <a:ext cx="2217274" cy="523220"/>
          </a:xfrm>
          <a:prstGeom prst="rect">
            <a:avLst/>
          </a:prstGeom>
          <a:noFill/>
        </p:spPr>
        <p:txBody>
          <a:bodyPr wrap="none" rtlCol="0">
            <a:spAutoFit/>
          </a:bodyPr>
          <a:lstStyle/>
          <a:p>
            <a:r>
              <a:rPr lang="en-US" sz="2800" b="1" dirty="0" smtClean="0"/>
              <a:t>Attack Flow</a:t>
            </a:r>
            <a:endParaRPr lang="en-US" sz="2800" b="1" dirty="0"/>
          </a:p>
        </p:txBody>
      </p:sp>
      <p:sp>
        <p:nvSpPr>
          <p:cNvPr id="5" name="TextBox 4"/>
          <p:cNvSpPr txBox="1"/>
          <p:nvPr/>
        </p:nvSpPr>
        <p:spPr>
          <a:xfrm>
            <a:off x="457200" y="885076"/>
            <a:ext cx="10687541" cy="5262979"/>
          </a:xfrm>
          <a:prstGeom prst="rect">
            <a:avLst/>
          </a:prstGeom>
          <a:noFill/>
        </p:spPr>
        <p:txBody>
          <a:bodyPr wrap="none" rtlCol="0">
            <a:spAutoFit/>
          </a:bodyPr>
          <a:lstStyle/>
          <a:p>
            <a:pPr marL="457200" indent="-457200">
              <a:buFont typeface="+mj-lt"/>
              <a:buAutoNum type="arabicPeriod"/>
            </a:pPr>
            <a:r>
              <a:rPr lang="en-US" sz="2400" dirty="0" smtClean="0"/>
              <a:t>Calculate CACHE_MISS using </a:t>
            </a:r>
            <a:r>
              <a:rPr lang="en-US" sz="2400" dirty="0" err="1" smtClean="0"/>
              <a:t>detect_flush_threshold</a:t>
            </a:r>
            <a:endParaRPr lang="en-US" sz="2400" dirty="0" smtClean="0"/>
          </a:p>
          <a:p>
            <a:pPr marL="457200" indent="-457200">
              <a:buFont typeface="+mj-lt"/>
              <a:buAutoNum type="arabicPeriod"/>
            </a:pPr>
            <a:r>
              <a:rPr lang="en-US" sz="2400" dirty="0" smtClean="0"/>
              <a:t>Victim reads password from file using </a:t>
            </a:r>
            <a:r>
              <a:rPr lang="en-US" sz="2400" dirty="0" err="1" smtClean="0"/>
              <a:t>stdlib</a:t>
            </a:r>
            <a:r>
              <a:rPr lang="en-US" sz="2400" dirty="0" smtClean="0"/>
              <a:t> </a:t>
            </a:r>
            <a:r>
              <a:rPr lang="en-US" sz="2400" dirty="0" err="1" smtClean="0"/>
              <a:t>fgets</a:t>
            </a:r>
            <a:r>
              <a:rPr lang="en-US" sz="2400" dirty="0" smtClean="0"/>
              <a:t>() function</a:t>
            </a:r>
          </a:p>
          <a:p>
            <a:pPr marL="457200" indent="-457200">
              <a:buFont typeface="+mj-lt"/>
              <a:buAutoNum type="arabicPeriod"/>
            </a:pPr>
            <a:r>
              <a:rPr lang="en-US" sz="2400" dirty="0" smtClean="0"/>
              <a:t>Victim generates N random offsets to write to and calls </a:t>
            </a:r>
            <a:br>
              <a:rPr lang="en-US" sz="2400" dirty="0" smtClean="0"/>
            </a:br>
            <a:r>
              <a:rPr lang="en-US" sz="2400" dirty="0" err="1" smtClean="0"/>
              <a:t>fallout_offsets</a:t>
            </a:r>
            <a:r>
              <a:rPr lang="en-US" sz="2400" dirty="0" smtClean="0"/>
              <a:t>() where he writes the offsets to memory mapped </a:t>
            </a:r>
            <a:br>
              <a:rPr lang="en-US" sz="2400" dirty="0" smtClean="0"/>
            </a:br>
            <a:r>
              <a:rPr lang="en-US" sz="2400" dirty="0" smtClean="0"/>
              <a:t>pages and the attackers try to leak the offsets using faulting </a:t>
            </a:r>
            <a:br>
              <a:rPr lang="en-US" sz="2400" dirty="0" smtClean="0"/>
            </a:br>
            <a:r>
              <a:rPr lang="en-US" sz="2400" dirty="0" smtClean="0"/>
              <a:t>memory accesses like explained in previous examples</a:t>
            </a:r>
          </a:p>
          <a:p>
            <a:pPr marL="457200" indent="-457200">
              <a:buFont typeface="+mj-lt"/>
              <a:buAutoNum type="arabicPeriod"/>
            </a:pPr>
            <a:r>
              <a:rPr lang="en-US" sz="2400" dirty="0" smtClean="0"/>
              <a:t>To get better results, we ran </a:t>
            </a:r>
            <a:r>
              <a:rPr lang="en-US" sz="2400" dirty="0" err="1" smtClean="0"/>
              <a:t>fallout_offsets</a:t>
            </a:r>
            <a:r>
              <a:rPr lang="en-US" sz="2400" dirty="0" smtClean="0"/>
              <a:t> 1000 times and collected</a:t>
            </a:r>
            <a:br>
              <a:rPr lang="en-US" sz="2400" dirty="0" smtClean="0"/>
            </a:br>
            <a:r>
              <a:rPr lang="en-US" sz="2400" dirty="0" smtClean="0"/>
              <a:t>the offsets we succeeded at leaking</a:t>
            </a:r>
          </a:p>
          <a:p>
            <a:pPr marL="457200" indent="-457200">
              <a:buFont typeface="+mj-lt"/>
              <a:buAutoNum type="arabicPeriod"/>
            </a:pPr>
            <a:r>
              <a:rPr lang="en-US" sz="2400" dirty="0" smtClean="0"/>
              <a:t>Victim calls </a:t>
            </a:r>
            <a:r>
              <a:rPr lang="en-US" sz="2400" dirty="0" err="1" smtClean="0"/>
              <a:t>fallout_bytes</a:t>
            </a:r>
            <a:r>
              <a:rPr lang="en-US" sz="2400" dirty="0" smtClean="0"/>
              <a:t>(</a:t>
            </a:r>
            <a:r>
              <a:rPr lang="en-US" sz="2400" dirty="0" err="1" smtClean="0"/>
              <a:t>originalOffsets</a:t>
            </a:r>
            <a:r>
              <a:rPr lang="en-US" sz="2400" dirty="0" smtClean="0"/>
              <a:t>, </a:t>
            </a:r>
            <a:r>
              <a:rPr lang="en-US" sz="2400" dirty="0" err="1" smtClean="0"/>
              <a:t>leakedOffsets</a:t>
            </a:r>
            <a:r>
              <a:rPr lang="en-US" sz="2400" dirty="0" smtClean="0"/>
              <a:t>) with two </a:t>
            </a:r>
            <a:br>
              <a:rPr lang="en-US" sz="2400" dirty="0" smtClean="0"/>
            </a:br>
            <a:r>
              <a:rPr lang="en-US" sz="2400" dirty="0" smtClean="0"/>
              <a:t>offsets array to keep the integrity of our program, the victim writes</a:t>
            </a:r>
            <a:br>
              <a:rPr lang="en-US" sz="2400" dirty="0" smtClean="0"/>
            </a:br>
            <a:r>
              <a:rPr lang="en-US" sz="2400" dirty="0" smtClean="0"/>
              <a:t>to the original offsets while the attackers uses the offsets he </a:t>
            </a:r>
            <a:br>
              <a:rPr lang="en-US" sz="2400" dirty="0" smtClean="0"/>
            </a:br>
            <a:r>
              <a:rPr lang="en-US" sz="2400" dirty="0" smtClean="0"/>
              <a:t>leaked</a:t>
            </a:r>
          </a:p>
          <a:p>
            <a:pPr marL="457200" indent="-457200">
              <a:buFont typeface="+mj-lt"/>
              <a:buAutoNum type="arabicPeriod"/>
            </a:pPr>
            <a:r>
              <a:rPr lang="en-US" sz="2400" dirty="0" smtClean="0"/>
              <a:t>Attacker prints the leaked bytes as a string to </a:t>
            </a:r>
            <a:r>
              <a:rPr lang="en-US" sz="2400" dirty="0" err="1" smtClean="0"/>
              <a:t>stdout</a:t>
            </a:r>
            <a:r>
              <a:rPr lang="en-US" sz="2400" dirty="0" smtClean="0"/>
              <a:t> to reveal</a:t>
            </a:r>
            <a:br>
              <a:rPr lang="en-US" sz="2400" dirty="0" smtClean="0"/>
            </a:br>
            <a:r>
              <a:rPr lang="en-US" sz="2400" dirty="0" smtClean="0"/>
              <a:t>the password</a:t>
            </a:r>
          </a:p>
        </p:txBody>
      </p:sp>
    </p:spTree>
    <p:extLst>
      <p:ext uri="{BB962C8B-B14F-4D97-AF65-F5344CB8AC3E}">
        <p14:creationId xmlns:p14="http://schemas.microsoft.com/office/powerpoint/2010/main" val="24599821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9964" y="376518"/>
            <a:ext cx="2130711" cy="523220"/>
          </a:xfrm>
          <a:prstGeom prst="rect">
            <a:avLst/>
          </a:prstGeom>
          <a:noFill/>
        </p:spPr>
        <p:txBody>
          <a:bodyPr wrap="none" rtlCol="0">
            <a:spAutoFit/>
          </a:bodyPr>
          <a:lstStyle/>
          <a:p>
            <a:r>
              <a:rPr lang="en-US" sz="2800" b="1" dirty="0" smtClean="0"/>
              <a:t>Differences</a:t>
            </a:r>
            <a:endParaRPr lang="en-US" sz="2800" b="1" dirty="0"/>
          </a:p>
        </p:txBody>
      </p:sp>
      <p:sp>
        <p:nvSpPr>
          <p:cNvPr id="5" name="TextBox 4"/>
          <p:cNvSpPr txBox="1"/>
          <p:nvPr/>
        </p:nvSpPr>
        <p:spPr>
          <a:xfrm>
            <a:off x="389964" y="1156447"/>
            <a:ext cx="11230960" cy="4154984"/>
          </a:xfrm>
          <a:prstGeom prst="rect">
            <a:avLst/>
          </a:prstGeom>
          <a:noFill/>
        </p:spPr>
        <p:txBody>
          <a:bodyPr wrap="none" rtlCol="0">
            <a:spAutoFit/>
          </a:bodyPr>
          <a:lstStyle/>
          <a:p>
            <a:r>
              <a:rPr lang="en-US" sz="2400" dirty="0" smtClean="0"/>
              <a:t>The article did the AES attack on a real Linux machine without KPTI, Which </a:t>
            </a:r>
            <a:br>
              <a:rPr lang="en-US" sz="2400" dirty="0" smtClean="0"/>
            </a:br>
            <a:r>
              <a:rPr lang="en-US" sz="2400" dirty="0" smtClean="0"/>
              <a:t>is pretty impressive while we implemented an artificial program doing </a:t>
            </a:r>
            <a:br>
              <a:rPr lang="en-US" sz="2400" dirty="0" smtClean="0"/>
            </a:br>
            <a:r>
              <a:rPr lang="en-US" sz="2400" dirty="0" smtClean="0"/>
              <a:t>the two sides of the attack.</a:t>
            </a:r>
          </a:p>
          <a:p>
            <a:endParaRPr lang="en-US" sz="2400" dirty="0"/>
          </a:p>
          <a:p>
            <a:r>
              <a:rPr lang="en-US" sz="2400" dirty="0" smtClean="0"/>
              <a:t>Our code only runs one process without so context switches aren’t </a:t>
            </a:r>
            <a:br>
              <a:rPr lang="en-US" sz="2400" dirty="0" smtClean="0"/>
            </a:br>
            <a:r>
              <a:rPr lang="en-US" sz="2400" dirty="0" smtClean="0"/>
              <a:t>relevant to us, While the article succeeds at performing the attack </a:t>
            </a:r>
            <a:br>
              <a:rPr lang="en-US" sz="2400" dirty="0" smtClean="0"/>
            </a:br>
            <a:r>
              <a:rPr lang="en-US" sz="2400" dirty="0" smtClean="0"/>
              <a:t>across kernel context switches</a:t>
            </a:r>
          </a:p>
          <a:p>
            <a:endParaRPr lang="en-US" sz="2400" dirty="0"/>
          </a:p>
          <a:p>
            <a:r>
              <a:rPr lang="en-US" sz="2400" dirty="0" smtClean="0"/>
              <a:t>The article presents 4 attacks primitives we mentioned earlier and </a:t>
            </a:r>
            <a:br>
              <a:rPr lang="en-US" sz="2400" dirty="0" smtClean="0"/>
            </a:br>
            <a:r>
              <a:rPr lang="en-US" sz="2400" dirty="0" smtClean="0"/>
              <a:t>gives proper explanation about them all while we only focused </a:t>
            </a:r>
          </a:p>
          <a:p>
            <a:r>
              <a:rPr lang="en-US" sz="2400" dirty="0" smtClean="0"/>
              <a:t>On the WTF (Write-Transient-Forwarding) method</a:t>
            </a:r>
            <a:endParaRPr lang="en-US" sz="2400" dirty="0"/>
          </a:p>
        </p:txBody>
      </p:sp>
    </p:spTree>
    <p:extLst>
      <p:ext uri="{BB962C8B-B14F-4D97-AF65-F5344CB8AC3E}">
        <p14:creationId xmlns:p14="http://schemas.microsoft.com/office/powerpoint/2010/main" val="18627360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18979"/>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9954" y="245532"/>
            <a:ext cx="1253067" cy="1253067"/>
          </a:xfrm>
          <a:prstGeom prst="rect">
            <a:avLst/>
          </a:prstGeom>
        </p:spPr>
      </p:pic>
      <p:sp>
        <p:nvSpPr>
          <p:cNvPr id="5" name="TextBox 4"/>
          <p:cNvSpPr txBox="1"/>
          <p:nvPr/>
        </p:nvSpPr>
        <p:spPr>
          <a:xfrm>
            <a:off x="1683763" y="579677"/>
            <a:ext cx="10617009" cy="584775"/>
          </a:xfrm>
          <a:prstGeom prst="rect">
            <a:avLst/>
          </a:prstGeom>
          <a:noFill/>
        </p:spPr>
        <p:txBody>
          <a:bodyPr wrap="none" rtlCol="0">
            <a:spAutoFit/>
          </a:bodyPr>
          <a:lstStyle/>
          <a:p>
            <a:r>
              <a:rPr lang="en-US" sz="3200" b="1" dirty="0" smtClean="0"/>
              <a:t>Side-Channel Attack example using Time Measuring</a:t>
            </a:r>
            <a:endParaRPr lang="en-US" sz="3200" b="1" dirty="0"/>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9954" y="1868556"/>
            <a:ext cx="1186308" cy="1186308"/>
          </a:xfrm>
          <a:prstGeom prst="rect">
            <a:avLst/>
          </a:prstGeom>
        </p:spPr>
      </p:pic>
      <p:sp>
        <p:nvSpPr>
          <p:cNvPr id="9" name="TextBox 8"/>
          <p:cNvSpPr txBox="1"/>
          <p:nvPr/>
        </p:nvSpPr>
        <p:spPr>
          <a:xfrm>
            <a:off x="1683763" y="2200100"/>
            <a:ext cx="9251251" cy="523220"/>
          </a:xfrm>
          <a:prstGeom prst="rect">
            <a:avLst/>
          </a:prstGeom>
          <a:noFill/>
        </p:spPr>
        <p:txBody>
          <a:bodyPr wrap="none" rtlCol="0">
            <a:spAutoFit/>
          </a:bodyPr>
          <a:lstStyle/>
          <a:p>
            <a:r>
              <a:rPr lang="en-US" sz="2800" b="1" dirty="0" smtClean="0"/>
              <a:t>Objective: Hacking a password from a LOGIN page</a:t>
            </a:r>
            <a:r>
              <a:rPr lang="en-US" sz="2800" dirty="0" smtClean="0"/>
              <a:t> </a:t>
            </a:r>
            <a:endParaRPr lang="en-US" sz="2800" b="1" dirty="0"/>
          </a:p>
        </p:txBody>
      </p:sp>
      <p:pic>
        <p:nvPicPr>
          <p:cNvPr id="10" name="Picture 9"/>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5805" y="3637722"/>
            <a:ext cx="1227216" cy="1374912"/>
          </a:xfrm>
          <a:prstGeom prst="rect">
            <a:avLst/>
          </a:prstGeom>
        </p:spPr>
      </p:pic>
      <p:sp>
        <p:nvSpPr>
          <p:cNvPr id="11" name="TextBox 10"/>
          <p:cNvSpPr txBox="1"/>
          <p:nvPr/>
        </p:nvSpPr>
        <p:spPr>
          <a:xfrm>
            <a:off x="1683763" y="3758968"/>
            <a:ext cx="8909811" cy="1815882"/>
          </a:xfrm>
          <a:prstGeom prst="rect">
            <a:avLst/>
          </a:prstGeom>
          <a:noFill/>
        </p:spPr>
        <p:txBody>
          <a:bodyPr wrap="none" rtlCol="0">
            <a:spAutoFit/>
          </a:bodyPr>
          <a:lstStyle/>
          <a:p>
            <a:r>
              <a:rPr lang="en-US" sz="2800" b="1" dirty="0" smtClean="0"/>
              <a:t>Requirements: </a:t>
            </a:r>
          </a:p>
          <a:p>
            <a:pPr marL="514350" indent="-514350">
              <a:buAutoNum type="arabicParenR"/>
            </a:pPr>
            <a:r>
              <a:rPr lang="en-US" sz="2800" b="1" dirty="0" smtClean="0"/>
              <a:t>Naive password-matching algorithm</a:t>
            </a:r>
          </a:p>
          <a:p>
            <a:pPr marL="514350" indent="-514350">
              <a:buAutoNum type="arabicParenR"/>
            </a:pPr>
            <a:r>
              <a:rPr lang="en-US" sz="2800" b="1" dirty="0" smtClean="0"/>
              <a:t>Algorithm with a high maximum number of tries</a:t>
            </a:r>
          </a:p>
          <a:p>
            <a:r>
              <a:rPr lang="en-US" sz="2800" b="1" dirty="0"/>
              <a:t>	</a:t>
            </a:r>
            <a:r>
              <a:rPr lang="en-US" sz="2800" b="1" dirty="0" smtClean="0"/>
              <a:t>				 </a:t>
            </a:r>
            <a:endParaRPr lang="en-US" sz="2800" b="1" dirty="0"/>
          </a:p>
        </p:txBody>
      </p:sp>
    </p:spTree>
    <p:extLst>
      <p:ext uri="{BB962C8B-B14F-4D97-AF65-F5344CB8AC3E}">
        <p14:creationId xmlns:p14="http://schemas.microsoft.com/office/powerpoint/2010/main" val="232489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9954" y="245532"/>
            <a:ext cx="1253067" cy="1253067"/>
          </a:xfrm>
          <a:prstGeom prst="rect">
            <a:avLst/>
          </a:prstGeom>
        </p:spPr>
      </p:pic>
      <p:sp>
        <p:nvSpPr>
          <p:cNvPr id="5" name="TextBox 4"/>
          <p:cNvSpPr txBox="1"/>
          <p:nvPr/>
        </p:nvSpPr>
        <p:spPr>
          <a:xfrm>
            <a:off x="1808480" y="579677"/>
            <a:ext cx="2113079" cy="584775"/>
          </a:xfrm>
          <a:prstGeom prst="rect">
            <a:avLst/>
          </a:prstGeom>
          <a:noFill/>
        </p:spPr>
        <p:txBody>
          <a:bodyPr wrap="none" rtlCol="0">
            <a:spAutoFit/>
          </a:bodyPr>
          <a:lstStyle/>
          <a:p>
            <a:r>
              <a:rPr lang="en-US" sz="3200" b="1" i="1" dirty="0" smtClean="0">
                <a:latin typeface="Eras Medium ITC" panose="020B0602030504020804" pitchFamily="34" charset="0"/>
              </a:rPr>
              <a:t>Continued</a:t>
            </a:r>
            <a:endParaRPr lang="en-US" sz="3200" b="1" i="1" dirty="0">
              <a:latin typeface="Eras Medium ITC" panose="020B0602030504020804" pitchFamily="34"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954" y="1831272"/>
            <a:ext cx="2606266" cy="1569856"/>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514803161"/>
              </p:ext>
            </p:extLst>
          </p:nvPr>
        </p:nvGraphicFramePr>
        <p:xfrm>
          <a:off x="3210560" y="2430780"/>
          <a:ext cx="8128000" cy="370840"/>
        </p:xfrm>
        <a:graphic>
          <a:graphicData uri="http://schemas.openxmlformats.org/drawingml/2006/table">
            <a:tbl>
              <a:tblPr firstRow="1" bandRow="1">
                <a:tableStyleId>{8799B23B-EC83-4686-B30A-512413B5E67A}</a:tableStyleId>
              </a:tblPr>
              <a:tblGrid>
                <a:gridCol w="1625600">
                  <a:extLst>
                    <a:ext uri="{9D8B030D-6E8A-4147-A177-3AD203B41FA5}">
                      <a16:colId xmlns:a16="http://schemas.microsoft.com/office/drawing/2014/main" val="509169153"/>
                    </a:ext>
                  </a:extLst>
                </a:gridCol>
                <a:gridCol w="1625600">
                  <a:extLst>
                    <a:ext uri="{9D8B030D-6E8A-4147-A177-3AD203B41FA5}">
                      <a16:colId xmlns:a16="http://schemas.microsoft.com/office/drawing/2014/main" val="3834036512"/>
                    </a:ext>
                  </a:extLst>
                </a:gridCol>
                <a:gridCol w="1625600">
                  <a:extLst>
                    <a:ext uri="{9D8B030D-6E8A-4147-A177-3AD203B41FA5}">
                      <a16:colId xmlns:a16="http://schemas.microsoft.com/office/drawing/2014/main" val="1702226516"/>
                    </a:ext>
                  </a:extLst>
                </a:gridCol>
                <a:gridCol w="1625600">
                  <a:extLst>
                    <a:ext uri="{9D8B030D-6E8A-4147-A177-3AD203B41FA5}">
                      <a16:colId xmlns:a16="http://schemas.microsoft.com/office/drawing/2014/main" val="2493456319"/>
                    </a:ext>
                  </a:extLst>
                </a:gridCol>
                <a:gridCol w="1625600">
                  <a:extLst>
                    <a:ext uri="{9D8B030D-6E8A-4147-A177-3AD203B41FA5}">
                      <a16:colId xmlns:a16="http://schemas.microsoft.com/office/drawing/2014/main" val="2716584593"/>
                    </a:ext>
                  </a:extLst>
                </a:gridCol>
              </a:tblGrid>
              <a:tr h="370840">
                <a:tc>
                  <a:txBody>
                    <a:bodyPr/>
                    <a:lstStyle/>
                    <a:p>
                      <a:pPr algn="ctr"/>
                      <a:r>
                        <a:rPr lang="en-US" dirty="0" smtClean="0"/>
                        <a:t>M</a:t>
                      </a:r>
                      <a:endParaRPr lang="en-US" dirty="0"/>
                    </a:p>
                  </a:txBody>
                  <a:tcPr/>
                </a:tc>
                <a:tc>
                  <a:txBody>
                    <a:bodyPr/>
                    <a:lstStyle/>
                    <a:p>
                      <a:pPr algn="ctr"/>
                      <a:r>
                        <a:rPr lang="en-US" dirty="0" smtClean="0"/>
                        <a:t>S</a:t>
                      </a:r>
                      <a:endParaRPr lang="en-US" dirty="0"/>
                    </a:p>
                  </a:txBody>
                  <a:tcPr/>
                </a:tc>
                <a:tc>
                  <a:txBody>
                    <a:bodyPr/>
                    <a:lstStyle/>
                    <a:p>
                      <a:pPr algn="ctr"/>
                      <a:r>
                        <a:rPr lang="en-US" dirty="0" smtClean="0"/>
                        <a:t>B</a:t>
                      </a:r>
                      <a:endParaRPr lang="en-US" dirty="0"/>
                    </a:p>
                  </a:txBody>
                  <a:tcPr/>
                </a:tc>
                <a:tc>
                  <a:txBody>
                    <a:bodyPr/>
                    <a:lstStyle/>
                    <a:p>
                      <a:pPr algn="ctr"/>
                      <a:r>
                        <a:rPr lang="en-US" dirty="0" smtClean="0"/>
                        <a:t>D</a:t>
                      </a:r>
                      <a:endParaRPr lang="en-US" dirty="0"/>
                    </a:p>
                  </a:txBody>
                  <a:tcPr/>
                </a:tc>
                <a:tc>
                  <a:txBody>
                    <a:bodyPr/>
                    <a:lstStyle/>
                    <a:p>
                      <a:pPr algn="ctr"/>
                      <a:r>
                        <a:rPr lang="en-US" dirty="0" smtClean="0"/>
                        <a:t>S</a:t>
                      </a:r>
                      <a:endParaRPr lang="en-US" dirty="0"/>
                    </a:p>
                  </a:txBody>
                  <a:tcPr/>
                </a:tc>
                <a:extLst>
                  <a:ext uri="{0D108BD9-81ED-4DB2-BD59-A6C34878D82A}">
                    <a16:rowId xmlns:a16="http://schemas.microsoft.com/office/drawing/2014/main" val="3679147888"/>
                  </a:ext>
                </a:extLst>
              </a:tr>
            </a:tbl>
          </a:graphicData>
        </a:graphic>
      </p:graphicFrame>
      <p:sp>
        <p:nvSpPr>
          <p:cNvPr id="9" name="TextBox 8"/>
          <p:cNvSpPr txBox="1"/>
          <p:nvPr/>
        </p:nvSpPr>
        <p:spPr>
          <a:xfrm>
            <a:off x="5655366" y="1831272"/>
            <a:ext cx="3238387" cy="523220"/>
          </a:xfrm>
          <a:prstGeom prst="rect">
            <a:avLst/>
          </a:prstGeom>
          <a:noFill/>
        </p:spPr>
        <p:txBody>
          <a:bodyPr wrap="none" rtlCol="0">
            <a:spAutoFit/>
          </a:bodyPr>
          <a:lstStyle/>
          <a:p>
            <a:r>
              <a:rPr lang="en-US" sz="2800" dirty="0" smtClean="0"/>
              <a:t>Correct Password</a:t>
            </a:r>
            <a:endParaRPr lang="en-US" sz="2800"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65033" y="1668692"/>
            <a:ext cx="685800" cy="685800"/>
          </a:xfrm>
          <a:prstGeom prst="rect">
            <a:avLst/>
          </a:prstGeom>
        </p:spPr>
      </p:pic>
      <p:sp>
        <p:nvSpPr>
          <p:cNvPr id="12" name="TextBox 11"/>
          <p:cNvSpPr txBox="1"/>
          <p:nvPr/>
        </p:nvSpPr>
        <p:spPr>
          <a:xfrm>
            <a:off x="254000" y="3837115"/>
            <a:ext cx="10685939" cy="954107"/>
          </a:xfrm>
          <a:prstGeom prst="rect">
            <a:avLst/>
          </a:prstGeom>
          <a:noFill/>
        </p:spPr>
        <p:txBody>
          <a:bodyPr wrap="none" rtlCol="0">
            <a:spAutoFit/>
          </a:bodyPr>
          <a:lstStyle/>
          <a:p>
            <a:r>
              <a:rPr lang="en-US" sz="2400" b="1" dirty="0" smtClean="0"/>
              <a:t>Phase I  </a:t>
            </a:r>
            <a:r>
              <a:rPr lang="en-US" sz="2800" b="1" dirty="0" smtClean="0">
                <a:sym typeface="Symbol" panose="05050102010706020507" pitchFamily="18" charset="2"/>
              </a:rPr>
              <a:t> </a:t>
            </a:r>
            <a:r>
              <a:rPr lang="en-US" sz="2400" dirty="0" smtClean="0">
                <a:sym typeface="Symbol" panose="05050102010706020507" pitchFamily="18" charset="2"/>
              </a:rPr>
              <a:t>We test every letter numerous times and measure every try </a:t>
            </a:r>
            <a:br>
              <a:rPr lang="en-US" sz="2400" dirty="0" smtClean="0">
                <a:sym typeface="Symbol" panose="05050102010706020507" pitchFamily="18" charset="2"/>
              </a:rPr>
            </a:br>
            <a:r>
              <a:rPr lang="en-US" sz="2400" dirty="0" smtClean="0">
                <a:sym typeface="Symbol" panose="05050102010706020507" pitchFamily="18" charset="2"/>
              </a:rPr>
              <a:t>for</a:t>
            </a:r>
            <a:r>
              <a:rPr lang="en-US" sz="2400" dirty="0">
                <a:sym typeface="Symbol" panose="05050102010706020507" pitchFamily="18" charset="2"/>
              </a:rPr>
              <a:t> </a:t>
            </a:r>
            <a:r>
              <a:rPr lang="en-US" sz="2400" dirty="0" smtClean="0">
                <a:sym typeface="Symbol" panose="05050102010706020507" pitchFamily="18" charset="2"/>
              </a:rPr>
              <a:t>every letter.</a:t>
            </a:r>
            <a:r>
              <a:rPr lang="en-US" sz="2800" b="1" dirty="0" smtClean="0">
                <a:sym typeface="Symbol" panose="05050102010706020507" pitchFamily="18" charset="2"/>
              </a:rPr>
              <a:t> </a:t>
            </a:r>
            <a:r>
              <a:rPr lang="en-US" sz="2400" b="1" dirty="0" smtClean="0">
                <a:sym typeface="Symbol" panose="05050102010706020507" pitchFamily="18" charset="2"/>
              </a:rPr>
              <a:t> </a:t>
            </a:r>
            <a:r>
              <a:rPr lang="en-US" sz="2400" b="1" dirty="0" smtClean="0"/>
              <a:t> </a:t>
            </a:r>
            <a:endParaRPr lang="en-US" sz="2400" b="1" dirty="0"/>
          </a:p>
        </p:txBody>
      </p:sp>
      <p:sp>
        <p:nvSpPr>
          <p:cNvPr id="14" name="Rectangle 13"/>
          <p:cNvSpPr/>
          <p:nvPr/>
        </p:nvSpPr>
        <p:spPr>
          <a:xfrm>
            <a:off x="254000" y="4791222"/>
            <a:ext cx="10962640" cy="954107"/>
          </a:xfrm>
          <a:prstGeom prst="rect">
            <a:avLst/>
          </a:prstGeom>
        </p:spPr>
        <p:txBody>
          <a:bodyPr wrap="square">
            <a:spAutoFit/>
          </a:bodyPr>
          <a:lstStyle/>
          <a:p>
            <a:r>
              <a:rPr lang="en-US" sz="2400" b="1" dirty="0"/>
              <a:t>Phase </a:t>
            </a:r>
            <a:r>
              <a:rPr lang="en-US" sz="2400" b="1" dirty="0" smtClean="0"/>
              <a:t>II  </a:t>
            </a:r>
            <a:r>
              <a:rPr lang="en-US" sz="2800" b="1" dirty="0" smtClean="0">
                <a:sym typeface="Symbol" panose="05050102010706020507" pitchFamily="18" charset="2"/>
              </a:rPr>
              <a:t> </a:t>
            </a:r>
            <a:r>
              <a:rPr lang="en-US" sz="2400" dirty="0" smtClean="0">
                <a:sym typeface="Symbol" panose="05050102010706020507" pitchFamily="18" charset="2"/>
              </a:rPr>
              <a:t>Analyzing the results we obtained from Phase I,</a:t>
            </a:r>
            <a:r>
              <a:rPr lang="en-US" sz="2400" dirty="0">
                <a:sym typeface="Symbol" panose="05050102010706020507" pitchFamily="18" charset="2"/>
              </a:rPr>
              <a:t> </a:t>
            </a:r>
            <a:r>
              <a:rPr lang="en-US" sz="2400" dirty="0" smtClean="0">
                <a:sym typeface="Symbol" panose="05050102010706020507" pitchFamily="18" charset="2"/>
              </a:rPr>
              <a:t>we can decide the first letter of the password (It’s the one with the most time)</a:t>
            </a:r>
            <a:r>
              <a:rPr lang="en-US" sz="2800" b="1" dirty="0" smtClean="0">
                <a:sym typeface="Symbol" panose="05050102010706020507" pitchFamily="18" charset="2"/>
              </a:rPr>
              <a:t> </a:t>
            </a:r>
            <a:endParaRPr lang="en-US" sz="2400" b="1" dirty="0"/>
          </a:p>
        </p:txBody>
      </p:sp>
    </p:spTree>
    <p:extLst>
      <p:ext uri="{BB962C8B-B14F-4D97-AF65-F5344CB8AC3E}">
        <p14:creationId xmlns:p14="http://schemas.microsoft.com/office/powerpoint/2010/main" val="208951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randombar(horizontal)">
                                      <p:cBhvr>
                                        <p:cTn id="28" dur="500"/>
                                        <p:tgtEl>
                                          <p:spTgt spid="9"/>
                                        </p:tgtEl>
                                      </p:cBhvr>
                                    </p:animEffect>
                                  </p:childTnLst>
                                </p:cTn>
                              </p:par>
                              <p:par>
                                <p:cTn id="29" presetID="14" presetClass="entr" presetSubtype="1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2"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0015" y="0"/>
            <a:ext cx="1253067" cy="1253067"/>
          </a:xfrm>
          <a:prstGeom prst="rect">
            <a:avLst/>
          </a:prstGeom>
        </p:spPr>
      </p:pic>
      <p:sp>
        <p:nvSpPr>
          <p:cNvPr id="5" name="TextBox 4"/>
          <p:cNvSpPr txBox="1"/>
          <p:nvPr/>
        </p:nvSpPr>
        <p:spPr>
          <a:xfrm>
            <a:off x="1798541" y="334145"/>
            <a:ext cx="2113079" cy="584775"/>
          </a:xfrm>
          <a:prstGeom prst="rect">
            <a:avLst/>
          </a:prstGeom>
          <a:noFill/>
        </p:spPr>
        <p:txBody>
          <a:bodyPr wrap="none" rtlCol="0">
            <a:spAutoFit/>
          </a:bodyPr>
          <a:lstStyle/>
          <a:p>
            <a:r>
              <a:rPr lang="en-US" sz="3200" b="1" i="1" dirty="0" smtClean="0">
                <a:latin typeface="Eras Medium ITC" panose="020B0602030504020804" pitchFamily="34" charset="0"/>
              </a:rPr>
              <a:t>Continued</a:t>
            </a:r>
            <a:endParaRPr lang="en-US" sz="3200" b="1" i="1" dirty="0">
              <a:latin typeface="Eras Medium ITC" panose="020B0602030504020804" pitchFamily="34"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015" y="1585740"/>
            <a:ext cx="2606266" cy="1569856"/>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4050375549"/>
              </p:ext>
            </p:extLst>
          </p:nvPr>
        </p:nvGraphicFramePr>
        <p:xfrm>
          <a:off x="3200621" y="2185248"/>
          <a:ext cx="8128000" cy="370840"/>
        </p:xfrm>
        <a:graphic>
          <a:graphicData uri="http://schemas.openxmlformats.org/drawingml/2006/table">
            <a:tbl>
              <a:tblPr firstRow="1" bandRow="1">
                <a:tableStyleId>{8799B23B-EC83-4686-B30A-512413B5E67A}</a:tableStyleId>
              </a:tblPr>
              <a:tblGrid>
                <a:gridCol w="1625600">
                  <a:extLst>
                    <a:ext uri="{9D8B030D-6E8A-4147-A177-3AD203B41FA5}">
                      <a16:colId xmlns:a16="http://schemas.microsoft.com/office/drawing/2014/main" val="509169153"/>
                    </a:ext>
                  </a:extLst>
                </a:gridCol>
                <a:gridCol w="1625600">
                  <a:extLst>
                    <a:ext uri="{9D8B030D-6E8A-4147-A177-3AD203B41FA5}">
                      <a16:colId xmlns:a16="http://schemas.microsoft.com/office/drawing/2014/main" val="3834036512"/>
                    </a:ext>
                  </a:extLst>
                </a:gridCol>
                <a:gridCol w="1625600">
                  <a:extLst>
                    <a:ext uri="{9D8B030D-6E8A-4147-A177-3AD203B41FA5}">
                      <a16:colId xmlns:a16="http://schemas.microsoft.com/office/drawing/2014/main" val="1702226516"/>
                    </a:ext>
                  </a:extLst>
                </a:gridCol>
                <a:gridCol w="1625600">
                  <a:extLst>
                    <a:ext uri="{9D8B030D-6E8A-4147-A177-3AD203B41FA5}">
                      <a16:colId xmlns:a16="http://schemas.microsoft.com/office/drawing/2014/main" val="2493456319"/>
                    </a:ext>
                  </a:extLst>
                </a:gridCol>
                <a:gridCol w="1625600">
                  <a:extLst>
                    <a:ext uri="{9D8B030D-6E8A-4147-A177-3AD203B41FA5}">
                      <a16:colId xmlns:a16="http://schemas.microsoft.com/office/drawing/2014/main" val="2716584593"/>
                    </a:ext>
                  </a:extLst>
                </a:gridCol>
              </a:tblGrid>
              <a:tr h="370840">
                <a:tc>
                  <a:txBody>
                    <a:bodyPr/>
                    <a:lstStyle/>
                    <a:p>
                      <a:pPr algn="ctr"/>
                      <a:r>
                        <a:rPr lang="en-US" dirty="0" smtClean="0"/>
                        <a:t>M</a:t>
                      </a:r>
                      <a:endParaRPr lang="en-US" dirty="0"/>
                    </a:p>
                  </a:txBody>
                  <a:tcPr/>
                </a:tc>
                <a:tc>
                  <a:txBody>
                    <a:bodyPr/>
                    <a:lstStyle/>
                    <a:p>
                      <a:pPr algn="ctr"/>
                      <a:r>
                        <a:rPr lang="en-US" dirty="0" smtClean="0"/>
                        <a:t>S</a:t>
                      </a:r>
                      <a:endParaRPr lang="en-US" dirty="0"/>
                    </a:p>
                  </a:txBody>
                  <a:tcPr/>
                </a:tc>
                <a:tc>
                  <a:txBody>
                    <a:bodyPr/>
                    <a:lstStyle/>
                    <a:p>
                      <a:pPr algn="ctr"/>
                      <a:r>
                        <a:rPr lang="en-US" dirty="0" smtClean="0"/>
                        <a:t>B</a:t>
                      </a:r>
                      <a:endParaRPr lang="en-US" dirty="0"/>
                    </a:p>
                  </a:txBody>
                  <a:tcPr/>
                </a:tc>
                <a:tc>
                  <a:txBody>
                    <a:bodyPr/>
                    <a:lstStyle/>
                    <a:p>
                      <a:pPr algn="ctr"/>
                      <a:r>
                        <a:rPr lang="en-US" dirty="0" smtClean="0"/>
                        <a:t>D</a:t>
                      </a:r>
                      <a:endParaRPr lang="en-US" dirty="0"/>
                    </a:p>
                  </a:txBody>
                  <a:tcPr/>
                </a:tc>
                <a:tc>
                  <a:txBody>
                    <a:bodyPr/>
                    <a:lstStyle/>
                    <a:p>
                      <a:pPr algn="ctr"/>
                      <a:r>
                        <a:rPr lang="en-US" dirty="0" smtClean="0"/>
                        <a:t>S</a:t>
                      </a:r>
                      <a:endParaRPr lang="en-US" dirty="0"/>
                    </a:p>
                  </a:txBody>
                  <a:tcPr/>
                </a:tc>
                <a:extLst>
                  <a:ext uri="{0D108BD9-81ED-4DB2-BD59-A6C34878D82A}">
                    <a16:rowId xmlns:a16="http://schemas.microsoft.com/office/drawing/2014/main" val="3679147888"/>
                  </a:ext>
                </a:extLst>
              </a:tr>
            </a:tbl>
          </a:graphicData>
        </a:graphic>
      </p:graphicFrame>
      <p:sp>
        <p:nvSpPr>
          <p:cNvPr id="8" name="TextBox 7"/>
          <p:cNvSpPr txBox="1"/>
          <p:nvPr/>
        </p:nvSpPr>
        <p:spPr>
          <a:xfrm>
            <a:off x="5645427" y="1585740"/>
            <a:ext cx="3238387" cy="523220"/>
          </a:xfrm>
          <a:prstGeom prst="rect">
            <a:avLst/>
          </a:prstGeom>
          <a:noFill/>
        </p:spPr>
        <p:txBody>
          <a:bodyPr wrap="none" rtlCol="0">
            <a:spAutoFit/>
          </a:bodyPr>
          <a:lstStyle/>
          <a:p>
            <a:r>
              <a:rPr lang="en-US" sz="2800" dirty="0" smtClean="0"/>
              <a:t>Correct Password</a:t>
            </a:r>
            <a:endParaRPr lang="en-US" sz="2800" dirty="0"/>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55094" y="1423160"/>
            <a:ext cx="685800" cy="685800"/>
          </a:xfrm>
          <a:prstGeom prst="rect">
            <a:avLst/>
          </a:prstGeom>
        </p:spPr>
      </p:pic>
      <p:sp>
        <p:nvSpPr>
          <p:cNvPr id="10" name="TextBox 9"/>
          <p:cNvSpPr txBox="1"/>
          <p:nvPr/>
        </p:nvSpPr>
        <p:spPr>
          <a:xfrm>
            <a:off x="340015" y="3488269"/>
            <a:ext cx="11112337" cy="1200329"/>
          </a:xfrm>
          <a:prstGeom prst="rect">
            <a:avLst/>
          </a:prstGeom>
          <a:noFill/>
        </p:spPr>
        <p:txBody>
          <a:bodyPr wrap="none" rtlCol="0">
            <a:spAutoFit/>
          </a:bodyPr>
          <a:lstStyle/>
          <a:p>
            <a:r>
              <a:rPr lang="en-US" sz="2400" b="1" dirty="0" smtClean="0"/>
              <a:t>Phase III </a:t>
            </a:r>
            <a:r>
              <a:rPr lang="en-US" sz="2400" b="1" dirty="0" smtClean="0">
                <a:sym typeface="Symbol" panose="05050102010706020507" pitchFamily="18" charset="2"/>
              </a:rPr>
              <a:t></a:t>
            </a:r>
            <a:r>
              <a:rPr lang="en-US" sz="2400" dirty="0" smtClean="0">
                <a:sym typeface="Symbol" panose="05050102010706020507" pitchFamily="18" charset="2"/>
              </a:rPr>
              <a:t> We shall repeat Phase I &amp; Phase II but now we try with 2 letters</a:t>
            </a:r>
            <a:br>
              <a:rPr lang="en-US" sz="2400" dirty="0" smtClean="0">
                <a:sym typeface="Symbol" panose="05050102010706020507" pitchFamily="18" charset="2"/>
              </a:rPr>
            </a:br>
            <a:r>
              <a:rPr lang="en-US" sz="2400" dirty="0" smtClean="0">
                <a:sym typeface="Symbol" panose="05050102010706020507" pitchFamily="18" charset="2"/>
              </a:rPr>
              <a:t>the first being the correct one that we obtained from previous work and </a:t>
            </a:r>
            <a:br>
              <a:rPr lang="en-US" sz="2400" dirty="0" smtClean="0">
                <a:sym typeface="Symbol" panose="05050102010706020507" pitchFamily="18" charset="2"/>
              </a:rPr>
            </a:br>
            <a:r>
              <a:rPr lang="en-US" sz="2400" dirty="0" smtClean="0">
                <a:sym typeface="Symbol" panose="05050102010706020507" pitchFamily="18" charset="2"/>
              </a:rPr>
              <a:t>now we have to guess the 2</a:t>
            </a:r>
            <a:r>
              <a:rPr lang="en-US" sz="2400" baseline="30000" dirty="0" smtClean="0">
                <a:sym typeface="Symbol" panose="05050102010706020507" pitchFamily="18" charset="2"/>
              </a:rPr>
              <a:t>nd</a:t>
            </a:r>
            <a:r>
              <a:rPr lang="en-US" sz="2400" dirty="0" smtClean="0">
                <a:sym typeface="Symbol" panose="05050102010706020507" pitchFamily="18" charset="2"/>
              </a:rPr>
              <a:t> letter and so on.</a:t>
            </a:r>
            <a:r>
              <a:rPr lang="en-US" sz="2400" b="1" dirty="0" smtClean="0">
                <a:sym typeface="Symbol" panose="05050102010706020507" pitchFamily="18" charset="2"/>
              </a:rPr>
              <a:t> </a:t>
            </a:r>
            <a:endParaRPr lang="en-US" sz="2400" b="1" dirty="0"/>
          </a:p>
        </p:txBody>
      </p:sp>
    </p:spTree>
    <p:extLst>
      <p:ext uri="{BB962C8B-B14F-4D97-AF65-F5344CB8AC3E}">
        <p14:creationId xmlns:p14="http://schemas.microsoft.com/office/powerpoint/2010/main" val="306133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par>
                                <p:cTn id="16" presetID="14"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0015" y="0"/>
            <a:ext cx="1253067" cy="815009"/>
          </a:xfrm>
          <a:prstGeom prst="rect">
            <a:avLst/>
          </a:prstGeom>
        </p:spPr>
      </p:pic>
      <p:sp>
        <p:nvSpPr>
          <p:cNvPr id="5" name="TextBox 4"/>
          <p:cNvSpPr txBox="1"/>
          <p:nvPr/>
        </p:nvSpPr>
        <p:spPr>
          <a:xfrm>
            <a:off x="1758833" y="115116"/>
            <a:ext cx="2113079" cy="584775"/>
          </a:xfrm>
          <a:prstGeom prst="rect">
            <a:avLst/>
          </a:prstGeom>
          <a:noFill/>
        </p:spPr>
        <p:txBody>
          <a:bodyPr wrap="none" rtlCol="0">
            <a:spAutoFit/>
          </a:bodyPr>
          <a:lstStyle/>
          <a:p>
            <a:r>
              <a:rPr lang="en-US" sz="3200" b="1" i="1" dirty="0" smtClean="0">
                <a:latin typeface="Eras Medium ITC" panose="020B0602030504020804" pitchFamily="34" charset="0"/>
              </a:rPr>
              <a:t>Continued</a:t>
            </a:r>
            <a:endParaRPr lang="en-US" sz="3200" b="1" i="1" dirty="0">
              <a:latin typeface="Eras Medium ITC" panose="020B06020305040208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92473963"/>
              </p:ext>
            </p:extLst>
          </p:nvPr>
        </p:nvGraphicFramePr>
        <p:xfrm>
          <a:off x="340015" y="944217"/>
          <a:ext cx="2370300" cy="2834640"/>
        </p:xfrm>
        <a:graphic>
          <a:graphicData uri="http://schemas.openxmlformats.org/drawingml/2006/table">
            <a:tbl>
              <a:tblPr firstRow="1" bandRow="1">
                <a:tableStyleId>{912C8C85-51F0-491E-9774-3900AFEF0FD7}</a:tableStyleId>
              </a:tblPr>
              <a:tblGrid>
                <a:gridCol w="1185150">
                  <a:extLst>
                    <a:ext uri="{9D8B030D-6E8A-4147-A177-3AD203B41FA5}">
                      <a16:colId xmlns:a16="http://schemas.microsoft.com/office/drawing/2014/main" val="1253494946"/>
                    </a:ext>
                  </a:extLst>
                </a:gridCol>
                <a:gridCol w="1185150">
                  <a:extLst>
                    <a:ext uri="{9D8B030D-6E8A-4147-A177-3AD203B41FA5}">
                      <a16:colId xmlns:a16="http://schemas.microsoft.com/office/drawing/2014/main" val="619902146"/>
                    </a:ext>
                  </a:extLst>
                </a:gridCol>
              </a:tblGrid>
              <a:tr h="436711">
                <a:tc>
                  <a:txBody>
                    <a:bodyPr/>
                    <a:lstStyle/>
                    <a:p>
                      <a:pPr algn="ctr"/>
                      <a:r>
                        <a:rPr lang="en-US" dirty="0" smtClean="0"/>
                        <a:t>Letter</a:t>
                      </a:r>
                      <a:endParaRPr lang="en-US" dirty="0"/>
                    </a:p>
                  </a:txBody>
                  <a:tcPr/>
                </a:tc>
                <a:tc>
                  <a:txBody>
                    <a:bodyPr/>
                    <a:lstStyle/>
                    <a:p>
                      <a:pPr algn="ctr"/>
                      <a:r>
                        <a:rPr lang="en-US" dirty="0" smtClean="0"/>
                        <a:t>Measurements</a:t>
                      </a:r>
                      <a:endParaRPr lang="en-US" dirty="0"/>
                    </a:p>
                  </a:txBody>
                  <a:tcPr/>
                </a:tc>
                <a:extLst>
                  <a:ext uri="{0D108BD9-81ED-4DB2-BD59-A6C34878D82A}">
                    <a16:rowId xmlns:a16="http://schemas.microsoft.com/office/drawing/2014/main" val="3765731526"/>
                  </a:ext>
                </a:extLst>
              </a:tr>
              <a:tr h="249549">
                <a:tc>
                  <a:txBody>
                    <a:bodyPr/>
                    <a:lstStyle/>
                    <a:p>
                      <a:pPr algn="ctr"/>
                      <a:r>
                        <a:rPr lang="en-US" dirty="0" smtClean="0"/>
                        <a:t>A</a:t>
                      </a:r>
                      <a:endParaRPr lang="en-US" dirty="0"/>
                    </a:p>
                  </a:txBody>
                  <a:tcPr/>
                </a:tc>
                <a:tc>
                  <a:txBody>
                    <a:bodyPr/>
                    <a:lstStyle/>
                    <a:p>
                      <a:pPr algn="ctr"/>
                      <a:r>
                        <a:rPr lang="en-US" dirty="0" smtClean="0"/>
                        <a:t>10.2 ms</a:t>
                      </a:r>
                      <a:endParaRPr lang="en-US" dirty="0"/>
                    </a:p>
                  </a:txBody>
                  <a:tcPr/>
                </a:tc>
                <a:extLst>
                  <a:ext uri="{0D108BD9-81ED-4DB2-BD59-A6C34878D82A}">
                    <a16:rowId xmlns:a16="http://schemas.microsoft.com/office/drawing/2014/main" val="836157676"/>
                  </a:ext>
                </a:extLst>
              </a:tr>
              <a:tr h="249549">
                <a:tc>
                  <a:txBody>
                    <a:bodyPr/>
                    <a:lstStyle/>
                    <a:p>
                      <a:pPr algn="ctr"/>
                      <a:r>
                        <a:rPr lang="en-US" dirty="0" smtClean="0"/>
                        <a:t>B</a:t>
                      </a:r>
                      <a:endParaRPr lang="en-US" dirty="0"/>
                    </a:p>
                  </a:txBody>
                  <a:tcPr/>
                </a:tc>
                <a:tc>
                  <a:txBody>
                    <a:bodyPr/>
                    <a:lstStyle/>
                    <a:p>
                      <a:pPr algn="ctr"/>
                      <a:r>
                        <a:rPr lang="en-US" dirty="0" smtClean="0"/>
                        <a:t>9.7 ms</a:t>
                      </a:r>
                      <a:endParaRPr lang="en-US" dirty="0"/>
                    </a:p>
                  </a:txBody>
                  <a:tcPr/>
                </a:tc>
                <a:extLst>
                  <a:ext uri="{0D108BD9-81ED-4DB2-BD59-A6C34878D82A}">
                    <a16:rowId xmlns:a16="http://schemas.microsoft.com/office/drawing/2014/main" val="3278589222"/>
                  </a:ext>
                </a:extLst>
              </a:tr>
              <a:tr h="249549">
                <a:tc>
                  <a:txBody>
                    <a:bodyPr/>
                    <a:lstStyle/>
                    <a:p>
                      <a:pPr algn="ctr"/>
                      <a:r>
                        <a:rPr lang="en-US" dirty="0" smtClean="0"/>
                        <a:t>C</a:t>
                      </a:r>
                      <a:endParaRPr lang="en-US" dirty="0"/>
                    </a:p>
                  </a:txBody>
                  <a:tcPr/>
                </a:tc>
                <a:tc>
                  <a:txBody>
                    <a:bodyPr/>
                    <a:lstStyle/>
                    <a:p>
                      <a:pPr algn="ctr"/>
                      <a:r>
                        <a:rPr lang="en-US" dirty="0" smtClean="0"/>
                        <a:t>11.1 ms</a:t>
                      </a:r>
                      <a:endParaRPr lang="en-US" dirty="0"/>
                    </a:p>
                  </a:txBody>
                  <a:tcPr/>
                </a:tc>
                <a:extLst>
                  <a:ext uri="{0D108BD9-81ED-4DB2-BD59-A6C34878D82A}">
                    <a16:rowId xmlns:a16="http://schemas.microsoft.com/office/drawing/2014/main" val="99557278"/>
                  </a:ext>
                </a:extLst>
              </a:tr>
              <a:tr h="249549">
                <a:tc>
                  <a:txBody>
                    <a:bodyPr/>
                    <a:lstStyle/>
                    <a:p>
                      <a:pPr algn="ctr"/>
                      <a:r>
                        <a:rPr lang="en-US" dirty="0" smtClean="0"/>
                        <a:t>…</a:t>
                      </a:r>
                      <a:endParaRPr lang="en-US" dirty="0"/>
                    </a:p>
                  </a:txBody>
                  <a:tcPr/>
                </a:tc>
                <a:tc>
                  <a:txBody>
                    <a:bodyPr/>
                    <a:lstStyle/>
                    <a:p>
                      <a:pPr algn="ctr"/>
                      <a:endParaRPr lang="en-US" dirty="0"/>
                    </a:p>
                  </a:txBody>
                  <a:tcPr/>
                </a:tc>
                <a:extLst>
                  <a:ext uri="{0D108BD9-81ED-4DB2-BD59-A6C34878D82A}">
                    <a16:rowId xmlns:a16="http://schemas.microsoft.com/office/drawing/2014/main" val="3638741060"/>
                  </a:ext>
                </a:extLst>
              </a:tr>
              <a:tr h="249549">
                <a:tc>
                  <a:txBody>
                    <a:bodyPr/>
                    <a:lstStyle/>
                    <a:p>
                      <a:pPr algn="ctr"/>
                      <a:r>
                        <a:rPr lang="en-US" b="1" cap="none" spc="0" dirty="0" smtClean="0">
                          <a:ln/>
                          <a:solidFill>
                            <a:schemeClr val="accent4"/>
                          </a:solidFill>
                          <a:effectLst/>
                        </a:rPr>
                        <a:t>M</a:t>
                      </a:r>
                      <a:endParaRPr lang="en-US" b="1" cap="none" spc="0" dirty="0">
                        <a:ln/>
                        <a:solidFill>
                          <a:schemeClr val="accent4"/>
                        </a:solidFill>
                        <a:effectLst/>
                      </a:endParaRPr>
                    </a:p>
                  </a:txBody>
                  <a:tcPr/>
                </a:tc>
                <a:tc>
                  <a:txBody>
                    <a:bodyPr/>
                    <a:lstStyle/>
                    <a:p>
                      <a:pPr algn="ctr"/>
                      <a:r>
                        <a:rPr lang="en-US" b="1" cap="none" spc="0" dirty="0" smtClean="0">
                          <a:ln/>
                          <a:solidFill>
                            <a:schemeClr val="accent4"/>
                          </a:solidFill>
                          <a:effectLst/>
                        </a:rPr>
                        <a:t>21.3 ms</a:t>
                      </a:r>
                      <a:endParaRPr lang="en-US" b="1" cap="none" spc="0" dirty="0">
                        <a:ln/>
                        <a:solidFill>
                          <a:schemeClr val="accent4"/>
                        </a:solidFill>
                        <a:effectLst/>
                      </a:endParaRPr>
                    </a:p>
                  </a:txBody>
                  <a:tcPr/>
                </a:tc>
                <a:extLst>
                  <a:ext uri="{0D108BD9-81ED-4DB2-BD59-A6C34878D82A}">
                    <a16:rowId xmlns:a16="http://schemas.microsoft.com/office/drawing/2014/main" val="325426840"/>
                  </a:ext>
                </a:extLst>
              </a:tr>
              <a:tr h="249549">
                <a:tc>
                  <a:txBody>
                    <a:bodyPr/>
                    <a:lstStyle/>
                    <a:p>
                      <a:pPr algn="ctr"/>
                      <a:r>
                        <a:rPr lang="en-US" dirty="0" smtClean="0"/>
                        <a:t>…</a:t>
                      </a:r>
                      <a:endParaRPr lang="en-US" dirty="0"/>
                    </a:p>
                  </a:txBody>
                  <a:tcPr/>
                </a:tc>
                <a:tc>
                  <a:txBody>
                    <a:bodyPr/>
                    <a:lstStyle/>
                    <a:p>
                      <a:pPr algn="ctr"/>
                      <a:endParaRPr lang="en-US" dirty="0"/>
                    </a:p>
                  </a:txBody>
                  <a:tcPr/>
                </a:tc>
                <a:extLst>
                  <a:ext uri="{0D108BD9-81ED-4DB2-BD59-A6C34878D82A}">
                    <a16:rowId xmlns:a16="http://schemas.microsoft.com/office/drawing/2014/main" val="3411680572"/>
                  </a:ext>
                </a:extLst>
              </a:tr>
            </a:tbl>
          </a:graphicData>
        </a:graphic>
      </p:graphicFrame>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855080" y="1925503"/>
            <a:ext cx="872067" cy="87206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713748097"/>
              </p:ext>
            </p:extLst>
          </p:nvPr>
        </p:nvGraphicFramePr>
        <p:xfrm>
          <a:off x="3871912" y="944217"/>
          <a:ext cx="2370300" cy="2834640"/>
        </p:xfrm>
        <a:graphic>
          <a:graphicData uri="http://schemas.openxmlformats.org/drawingml/2006/table">
            <a:tbl>
              <a:tblPr firstRow="1" bandRow="1">
                <a:tableStyleId>{912C8C85-51F0-491E-9774-3900AFEF0FD7}</a:tableStyleId>
              </a:tblPr>
              <a:tblGrid>
                <a:gridCol w="1185150">
                  <a:extLst>
                    <a:ext uri="{9D8B030D-6E8A-4147-A177-3AD203B41FA5}">
                      <a16:colId xmlns:a16="http://schemas.microsoft.com/office/drawing/2014/main" val="1253494946"/>
                    </a:ext>
                  </a:extLst>
                </a:gridCol>
                <a:gridCol w="1185150">
                  <a:extLst>
                    <a:ext uri="{9D8B030D-6E8A-4147-A177-3AD203B41FA5}">
                      <a16:colId xmlns:a16="http://schemas.microsoft.com/office/drawing/2014/main" val="619902146"/>
                    </a:ext>
                  </a:extLst>
                </a:gridCol>
              </a:tblGrid>
              <a:tr h="436711">
                <a:tc>
                  <a:txBody>
                    <a:bodyPr/>
                    <a:lstStyle/>
                    <a:p>
                      <a:pPr algn="ctr"/>
                      <a:r>
                        <a:rPr lang="en-US" dirty="0" smtClean="0"/>
                        <a:t>Letters</a:t>
                      </a:r>
                      <a:endParaRPr lang="en-US" dirty="0"/>
                    </a:p>
                  </a:txBody>
                  <a:tcPr/>
                </a:tc>
                <a:tc>
                  <a:txBody>
                    <a:bodyPr/>
                    <a:lstStyle/>
                    <a:p>
                      <a:pPr algn="ctr"/>
                      <a:r>
                        <a:rPr lang="en-US" dirty="0" smtClean="0"/>
                        <a:t>Measurements</a:t>
                      </a:r>
                      <a:endParaRPr lang="en-US" dirty="0"/>
                    </a:p>
                  </a:txBody>
                  <a:tcPr/>
                </a:tc>
                <a:extLst>
                  <a:ext uri="{0D108BD9-81ED-4DB2-BD59-A6C34878D82A}">
                    <a16:rowId xmlns:a16="http://schemas.microsoft.com/office/drawing/2014/main" val="3765731526"/>
                  </a:ext>
                </a:extLst>
              </a:tr>
              <a:tr h="249549">
                <a:tc>
                  <a:txBody>
                    <a:bodyPr/>
                    <a:lstStyle/>
                    <a:p>
                      <a:pPr algn="ctr"/>
                      <a:r>
                        <a:rPr lang="en-US" dirty="0" smtClean="0"/>
                        <a:t>MA</a:t>
                      </a:r>
                      <a:endParaRPr lang="en-US" dirty="0"/>
                    </a:p>
                  </a:txBody>
                  <a:tcPr/>
                </a:tc>
                <a:tc>
                  <a:txBody>
                    <a:bodyPr/>
                    <a:lstStyle/>
                    <a:p>
                      <a:pPr algn="ctr"/>
                      <a:r>
                        <a:rPr lang="en-US" dirty="0" smtClean="0"/>
                        <a:t>22.2 ms</a:t>
                      </a:r>
                      <a:endParaRPr lang="en-US" dirty="0"/>
                    </a:p>
                  </a:txBody>
                  <a:tcPr/>
                </a:tc>
                <a:extLst>
                  <a:ext uri="{0D108BD9-81ED-4DB2-BD59-A6C34878D82A}">
                    <a16:rowId xmlns:a16="http://schemas.microsoft.com/office/drawing/2014/main" val="836157676"/>
                  </a:ext>
                </a:extLst>
              </a:tr>
              <a:tr h="249549">
                <a:tc>
                  <a:txBody>
                    <a:bodyPr/>
                    <a:lstStyle/>
                    <a:p>
                      <a:pPr algn="ctr"/>
                      <a:r>
                        <a:rPr lang="en-US" dirty="0" smtClean="0"/>
                        <a:t>MB</a:t>
                      </a:r>
                      <a:endParaRPr lang="en-US" dirty="0"/>
                    </a:p>
                  </a:txBody>
                  <a:tcPr/>
                </a:tc>
                <a:tc>
                  <a:txBody>
                    <a:bodyPr/>
                    <a:lstStyle/>
                    <a:p>
                      <a:pPr algn="ctr"/>
                      <a:r>
                        <a:rPr lang="en-US" dirty="0" smtClean="0"/>
                        <a:t>19.9 ms</a:t>
                      </a:r>
                      <a:endParaRPr lang="en-US" dirty="0"/>
                    </a:p>
                  </a:txBody>
                  <a:tcPr/>
                </a:tc>
                <a:extLst>
                  <a:ext uri="{0D108BD9-81ED-4DB2-BD59-A6C34878D82A}">
                    <a16:rowId xmlns:a16="http://schemas.microsoft.com/office/drawing/2014/main" val="3278589222"/>
                  </a:ext>
                </a:extLst>
              </a:tr>
              <a:tr h="249549">
                <a:tc>
                  <a:txBody>
                    <a:bodyPr/>
                    <a:lstStyle/>
                    <a:p>
                      <a:pPr algn="ctr"/>
                      <a:r>
                        <a:rPr lang="en-US" dirty="0" smtClean="0"/>
                        <a:t>MC</a:t>
                      </a:r>
                      <a:endParaRPr lang="en-US" dirty="0"/>
                    </a:p>
                  </a:txBody>
                  <a:tcPr/>
                </a:tc>
                <a:tc>
                  <a:txBody>
                    <a:bodyPr/>
                    <a:lstStyle/>
                    <a:p>
                      <a:pPr algn="ctr"/>
                      <a:r>
                        <a:rPr lang="en-US" dirty="0" smtClean="0"/>
                        <a:t>21.4 ms</a:t>
                      </a:r>
                      <a:endParaRPr lang="en-US" dirty="0"/>
                    </a:p>
                  </a:txBody>
                  <a:tcPr/>
                </a:tc>
                <a:extLst>
                  <a:ext uri="{0D108BD9-81ED-4DB2-BD59-A6C34878D82A}">
                    <a16:rowId xmlns:a16="http://schemas.microsoft.com/office/drawing/2014/main" val="99557278"/>
                  </a:ext>
                </a:extLst>
              </a:tr>
              <a:tr h="249549">
                <a:tc>
                  <a:txBody>
                    <a:bodyPr/>
                    <a:lstStyle/>
                    <a:p>
                      <a:pPr algn="ctr"/>
                      <a:r>
                        <a:rPr lang="en-US" dirty="0" smtClean="0"/>
                        <a:t>…</a:t>
                      </a:r>
                      <a:endParaRPr lang="en-US" dirty="0"/>
                    </a:p>
                  </a:txBody>
                  <a:tcPr/>
                </a:tc>
                <a:tc>
                  <a:txBody>
                    <a:bodyPr/>
                    <a:lstStyle/>
                    <a:p>
                      <a:pPr algn="ctr"/>
                      <a:endParaRPr lang="en-US" dirty="0"/>
                    </a:p>
                  </a:txBody>
                  <a:tcPr/>
                </a:tc>
                <a:extLst>
                  <a:ext uri="{0D108BD9-81ED-4DB2-BD59-A6C34878D82A}">
                    <a16:rowId xmlns:a16="http://schemas.microsoft.com/office/drawing/2014/main" val="3638741060"/>
                  </a:ext>
                </a:extLst>
              </a:tr>
              <a:tr h="249549">
                <a:tc>
                  <a:txBody>
                    <a:bodyPr/>
                    <a:lstStyle/>
                    <a:p>
                      <a:pPr algn="ctr"/>
                      <a:r>
                        <a:rPr lang="en-US" b="1" cap="none" spc="0" dirty="0" smtClean="0">
                          <a:ln/>
                          <a:solidFill>
                            <a:schemeClr val="accent4"/>
                          </a:solidFill>
                          <a:effectLst/>
                        </a:rPr>
                        <a:t>MS</a:t>
                      </a:r>
                      <a:endParaRPr lang="en-US" b="1" cap="none" spc="0" dirty="0">
                        <a:ln/>
                        <a:solidFill>
                          <a:schemeClr val="accent4"/>
                        </a:solidFill>
                        <a:effectLst/>
                      </a:endParaRPr>
                    </a:p>
                  </a:txBody>
                  <a:tcPr/>
                </a:tc>
                <a:tc>
                  <a:txBody>
                    <a:bodyPr/>
                    <a:lstStyle/>
                    <a:p>
                      <a:pPr algn="ctr"/>
                      <a:r>
                        <a:rPr lang="en-US" b="1" cap="none" spc="0" dirty="0" smtClean="0">
                          <a:ln/>
                          <a:solidFill>
                            <a:schemeClr val="accent4"/>
                          </a:solidFill>
                          <a:effectLst/>
                        </a:rPr>
                        <a:t>35.0 ms</a:t>
                      </a:r>
                      <a:endParaRPr lang="en-US" b="1" cap="none" spc="0" dirty="0">
                        <a:ln/>
                        <a:solidFill>
                          <a:schemeClr val="accent4"/>
                        </a:solidFill>
                        <a:effectLst/>
                      </a:endParaRPr>
                    </a:p>
                  </a:txBody>
                  <a:tcPr/>
                </a:tc>
                <a:extLst>
                  <a:ext uri="{0D108BD9-81ED-4DB2-BD59-A6C34878D82A}">
                    <a16:rowId xmlns:a16="http://schemas.microsoft.com/office/drawing/2014/main" val="325426840"/>
                  </a:ext>
                </a:extLst>
              </a:tr>
              <a:tr h="249549">
                <a:tc>
                  <a:txBody>
                    <a:bodyPr/>
                    <a:lstStyle/>
                    <a:p>
                      <a:pPr algn="ctr"/>
                      <a:r>
                        <a:rPr lang="en-US" dirty="0" smtClean="0"/>
                        <a:t>…</a:t>
                      </a:r>
                      <a:endParaRPr lang="en-US" dirty="0"/>
                    </a:p>
                  </a:txBody>
                  <a:tcPr/>
                </a:tc>
                <a:tc>
                  <a:txBody>
                    <a:bodyPr/>
                    <a:lstStyle/>
                    <a:p>
                      <a:pPr algn="ctr"/>
                      <a:endParaRPr lang="en-US" dirty="0"/>
                    </a:p>
                  </a:txBody>
                  <a:tcPr/>
                </a:tc>
                <a:extLst>
                  <a:ext uri="{0D108BD9-81ED-4DB2-BD59-A6C34878D82A}">
                    <a16:rowId xmlns:a16="http://schemas.microsoft.com/office/drawing/2014/main" val="3411680572"/>
                  </a:ext>
                </a:extLst>
              </a:tr>
            </a:tbl>
          </a:graphicData>
        </a:graphic>
      </p:graphicFrame>
      <p:pic>
        <p:nvPicPr>
          <p:cNvPr id="9" name="Picture 8"/>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386977" y="1925502"/>
            <a:ext cx="872067" cy="872067"/>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998169145"/>
              </p:ext>
            </p:extLst>
          </p:nvPr>
        </p:nvGraphicFramePr>
        <p:xfrm>
          <a:off x="7403809" y="944217"/>
          <a:ext cx="2370300" cy="2834640"/>
        </p:xfrm>
        <a:graphic>
          <a:graphicData uri="http://schemas.openxmlformats.org/drawingml/2006/table">
            <a:tbl>
              <a:tblPr firstRow="1" bandRow="1">
                <a:tableStyleId>{912C8C85-51F0-491E-9774-3900AFEF0FD7}</a:tableStyleId>
              </a:tblPr>
              <a:tblGrid>
                <a:gridCol w="1185150">
                  <a:extLst>
                    <a:ext uri="{9D8B030D-6E8A-4147-A177-3AD203B41FA5}">
                      <a16:colId xmlns:a16="http://schemas.microsoft.com/office/drawing/2014/main" val="1253494946"/>
                    </a:ext>
                  </a:extLst>
                </a:gridCol>
                <a:gridCol w="1185150">
                  <a:extLst>
                    <a:ext uri="{9D8B030D-6E8A-4147-A177-3AD203B41FA5}">
                      <a16:colId xmlns:a16="http://schemas.microsoft.com/office/drawing/2014/main" val="619902146"/>
                    </a:ext>
                  </a:extLst>
                </a:gridCol>
              </a:tblGrid>
              <a:tr h="436711">
                <a:tc>
                  <a:txBody>
                    <a:bodyPr/>
                    <a:lstStyle/>
                    <a:p>
                      <a:pPr algn="ctr"/>
                      <a:r>
                        <a:rPr lang="en-US" dirty="0" smtClean="0"/>
                        <a:t>Letters</a:t>
                      </a:r>
                      <a:endParaRPr lang="en-US" dirty="0"/>
                    </a:p>
                  </a:txBody>
                  <a:tcPr/>
                </a:tc>
                <a:tc>
                  <a:txBody>
                    <a:bodyPr/>
                    <a:lstStyle/>
                    <a:p>
                      <a:pPr algn="ctr"/>
                      <a:r>
                        <a:rPr lang="en-US" dirty="0" smtClean="0"/>
                        <a:t>Measurements</a:t>
                      </a:r>
                      <a:endParaRPr lang="en-US" dirty="0"/>
                    </a:p>
                  </a:txBody>
                  <a:tcPr/>
                </a:tc>
                <a:extLst>
                  <a:ext uri="{0D108BD9-81ED-4DB2-BD59-A6C34878D82A}">
                    <a16:rowId xmlns:a16="http://schemas.microsoft.com/office/drawing/2014/main" val="3765731526"/>
                  </a:ext>
                </a:extLst>
              </a:tr>
              <a:tr h="249549">
                <a:tc>
                  <a:txBody>
                    <a:bodyPr/>
                    <a:lstStyle/>
                    <a:p>
                      <a:pPr algn="ctr"/>
                      <a:r>
                        <a:rPr lang="en-US" dirty="0" smtClean="0"/>
                        <a:t>MSA</a:t>
                      </a:r>
                      <a:endParaRPr lang="en-US" dirty="0"/>
                    </a:p>
                  </a:txBody>
                  <a:tcPr/>
                </a:tc>
                <a:tc>
                  <a:txBody>
                    <a:bodyPr/>
                    <a:lstStyle/>
                    <a:p>
                      <a:pPr algn="ctr"/>
                      <a:r>
                        <a:rPr lang="en-US" dirty="0" smtClean="0"/>
                        <a:t>32.0 ms</a:t>
                      </a:r>
                      <a:endParaRPr lang="en-US" dirty="0"/>
                    </a:p>
                  </a:txBody>
                  <a:tcPr/>
                </a:tc>
                <a:extLst>
                  <a:ext uri="{0D108BD9-81ED-4DB2-BD59-A6C34878D82A}">
                    <a16:rowId xmlns:a16="http://schemas.microsoft.com/office/drawing/2014/main" val="836157676"/>
                  </a:ext>
                </a:extLst>
              </a:tr>
              <a:tr h="249549">
                <a:tc>
                  <a:txBody>
                    <a:bodyPr/>
                    <a:lstStyle/>
                    <a:p>
                      <a:pPr algn="ctr"/>
                      <a:r>
                        <a:rPr lang="en-US" b="1" cap="none" spc="0" dirty="0" smtClean="0">
                          <a:ln/>
                          <a:solidFill>
                            <a:schemeClr val="accent4"/>
                          </a:solidFill>
                          <a:effectLst/>
                        </a:rPr>
                        <a:t>MSB</a:t>
                      </a:r>
                      <a:endParaRPr lang="en-US" b="1" cap="none" spc="0" dirty="0">
                        <a:ln/>
                        <a:solidFill>
                          <a:schemeClr val="accent4"/>
                        </a:solidFill>
                        <a:effectLst/>
                      </a:endParaRPr>
                    </a:p>
                  </a:txBody>
                  <a:tcPr/>
                </a:tc>
                <a:tc>
                  <a:txBody>
                    <a:bodyPr/>
                    <a:lstStyle/>
                    <a:p>
                      <a:pPr algn="ctr"/>
                      <a:r>
                        <a:rPr lang="en-US" b="1" cap="none" spc="0" dirty="0" smtClean="0">
                          <a:ln/>
                          <a:solidFill>
                            <a:schemeClr val="accent4"/>
                          </a:solidFill>
                          <a:effectLst/>
                        </a:rPr>
                        <a:t>41.1 ms</a:t>
                      </a:r>
                      <a:endParaRPr lang="en-US" b="1" cap="none" spc="0" dirty="0">
                        <a:ln/>
                        <a:solidFill>
                          <a:schemeClr val="accent4"/>
                        </a:solidFill>
                        <a:effectLst/>
                      </a:endParaRPr>
                    </a:p>
                  </a:txBody>
                  <a:tcPr/>
                </a:tc>
                <a:extLst>
                  <a:ext uri="{0D108BD9-81ED-4DB2-BD59-A6C34878D82A}">
                    <a16:rowId xmlns:a16="http://schemas.microsoft.com/office/drawing/2014/main" val="3278589222"/>
                  </a:ext>
                </a:extLst>
              </a:tr>
              <a:tr h="249549">
                <a:tc>
                  <a:txBody>
                    <a:bodyPr/>
                    <a:lstStyle/>
                    <a:p>
                      <a:pPr algn="ctr"/>
                      <a:r>
                        <a:rPr lang="en-US" dirty="0" smtClean="0"/>
                        <a:t>MSC</a:t>
                      </a:r>
                      <a:endParaRPr lang="en-US" dirty="0"/>
                    </a:p>
                  </a:txBody>
                  <a:tcPr/>
                </a:tc>
                <a:tc>
                  <a:txBody>
                    <a:bodyPr/>
                    <a:lstStyle/>
                    <a:p>
                      <a:pPr algn="ctr"/>
                      <a:r>
                        <a:rPr lang="en-US" dirty="0" smtClean="0"/>
                        <a:t>32.2 ms</a:t>
                      </a:r>
                      <a:endParaRPr lang="en-US" dirty="0"/>
                    </a:p>
                  </a:txBody>
                  <a:tcPr/>
                </a:tc>
                <a:extLst>
                  <a:ext uri="{0D108BD9-81ED-4DB2-BD59-A6C34878D82A}">
                    <a16:rowId xmlns:a16="http://schemas.microsoft.com/office/drawing/2014/main" val="99557278"/>
                  </a:ext>
                </a:extLst>
              </a:tr>
              <a:tr h="249549">
                <a:tc>
                  <a:txBody>
                    <a:bodyPr/>
                    <a:lstStyle/>
                    <a:p>
                      <a:pPr algn="ctr"/>
                      <a:r>
                        <a:rPr lang="en-US" dirty="0" smtClean="0"/>
                        <a:t>…</a:t>
                      </a:r>
                      <a:endParaRPr lang="en-US" dirty="0"/>
                    </a:p>
                  </a:txBody>
                  <a:tcPr/>
                </a:tc>
                <a:tc>
                  <a:txBody>
                    <a:bodyPr/>
                    <a:lstStyle/>
                    <a:p>
                      <a:pPr algn="ctr"/>
                      <a:endParaRPr lang="en-US" dirty="0"/>
                    </a:p>
                  </a:txBody>
                  <a:tcPr/>
                </a:tc>
                <a:extLst>
                  <a:ext uri="{0D108BD9-81ED-4DB2-BD59-A6C34878D82A}">
                    <a16:rowId xmlns:a16="http://schemas.microsoft.com/office/drawing/2014/main" val="3638741060"/>
                  </a:ext>
                </a:extLst>
              </a:tr>
              <a:tr h="249549">
                <a:tc>
                  <a:txBody>
                    <a:bodyPr/>
                    <a:lstStyle/>
                    <a:p>
                      <a:pPr algn="ctr"/>
                      <a:r>
                        <a:rPr lang="en-US" b="0" cap="none" spc="0" dirty="0" smtClean="0">
                          <a:ln>
                            <a:noFill/>
                          </a:ln>
                          <a:solidFill>
                            <a:schemeClr val="tx1"/>
                          </a:solidFill>
                          <a:effectLst/>
                        </a:rPr>
                        <a:t>MSS</a:t>
                      </a:r>
                      <a:endParaRPr lang="en-US" b="0" cap="none" spc="0" dirty="0">
                        <a:ln>
                          <a:noFill/>
                        </a:ln>
                        <a:solidFill>
                          <a:schemeClr val="tx1"/>
                        </a:solidFill>
                        <a:effectLst/>
                      </a:endParaRPr>
                    </a:p>
                  </a:txBody>
                  <a:tcPr/>
                </a:tc>
                <a:tc>
                  <a:txBody>
                    <a:bodyPr/>
                    <a:lstStyle/>
                    <a:p>
                      <a:pPr algn="ctr"/>
                      <a:r>
                        <a:rPr lang="en-US" b="0" cap="none" spc="0" dirty="0" smtClean="0">
                          <a:ln>
                            <a:noFill/>
                          </a:ln>
                          <a:solidFill>
                            <a:schemeClr val="tx1"/>
                          </a:solidFill>
                          <a:effectLst/>
                        </a:rPr>
                        <a:t>31.4 ms</a:t>
                      </a:r>
                      <a:endParaRPr lang="en-US" b="0" cap="none" spc="0" dirty="0">
                        <a:ln>
                          <a:noFill/>
                        </a:ln>
                        <a:solidFill>
                          <a:schemeClr val="tx1"/>
                        </a:solidFill>
                        <a:effectLst/>
                      </a:endParaRPr>
                    </a:p>
                  </a:txBody>
                  <a:tcPr/>
                </a:tc>
                <a:extLst>
                  <a:ext uri="{0D108BD9-81ED-4DB2-BD59-A6C34878D82A}">
                    <a16:rowId xmlns:a16="http://schemas.microsoft.com/office/drawing/2014/main" val="325426840"/>
                  </a:ext>
                </a:extLst>
              </a:tr>
              <a:tr h="249549">
                <a:tc>
                  <a:txBody>
                    <a:bodyPr/>
                    <a:lstStyle/>
                    <a:p>
                      <a:pPr algn="ctr"/>
                      <a:r>
                        <a:rPr lang="en-US" dirty="0" smtClean="0"/>
                        <a:t>…</a:t>
                      </a:r>
                      <a:endParaRPr lang="en-US" dirty="0"/>
                    </a:p>
                  </a:txBody>
                  <a:tcPr/>
                </a:tc>
                <a:tc>
                  <a:txBody>
                    <a:bodyPr/>
                    <a:lstStyle/>
                    <a:p>
                      <a:pPr algn="ctr"/>
                      <a:endParaRPr lang="en-US" dirty="0"/>
                    </a:p>
                  </a:txBody>
                  <a:tcPr/>
                </a:tc>
                <a:extLst>
                  <a:ext uri="{0D108BD9-81ED-4DB2-BD59-A6C34878D82A}">
                    <a16:rowId xmlns:a16="http://schemas.microsoft.com/office/drawing/2014/main" val="3411680572"/>
                  </a:ext>
                </a:extLst>
              </a:tr>
            </a:tbl>
          </a:graphicData>
        </a:graphic>
      </p:graphicFrame>
      <p:pic>
        <p:nvPicPr>
          <p:cNvPr id="11" name="Picture 10"/>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0015" y="4850920"/>
            <a:ext cx="872067" cy="872067"/>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1797512668"/>
              </p:ext>
            </p:extLst>
          </p:nvPr>
        </p:nvGraphicFramePr>
        <p:xfrm>
          <a:off x="1356847" y="3908065"/>
          <a:ext cx="2370300" cy="2834640"/>
        </p:xfrm>
        <a:graphic>
          <a:graphicData uri="http://schemas.openxmlformats.org/drawingml/2006/table">
            <a:tbl>
              <a:tblPr firstRow="1" bandRow="1">
                <a:tableStyleId>{912C8C85-51F0-491E-9774-3900AFEF0FD7}</a:tableStyleId>
              </a:tblPr>
              <a:tblGrid>
                <a:gridCol w="1185150">
                  <a:extLst>
                    <a:ext uri="{9D8B030D-6E8A-4147-A177-3AD203B41FA5}">
                      <a16:colId xmlns:a16="http://schemas.microsoft.com/office/drawing/2014/main" val="1253494946"/>
                    </a:ext>
                  </a:extLst>
                </a:gridCol>
                <a:gridCol w="1185150">
                  <a:extLst>
                    <a:ext uri="{9D8B030D-6E8A-4147-A177-3AD203B41FA5}">
                      <a16:colId xmlns:a16="http://schemas.microsoft.com/office/drawing/2014/main" val="619902146"/>
                    </a:ext>
                  </a:extLst>
                </a:gridCol>
              </a:tblGrid>
              <a:tr h="436711">
                <a:tc>
                  <a:txBody>
                    <a:bodyPr/>
                    <a:lstStyle/>
                    <a:p>
                      <a:pPr algn="ctr"/>
                      <a:r>
                        <a:rPr lang="en-US" dirty="0" smtClean="0"/>
                        <a:t>Letters</a:t>
                      </a:r>
                      <a:endParaRPr lang="en-US" dirty="0"/>
                    </a:p>
                  </a:txBody>
                  <a:tcPr/>
                </a:tc>
                <a:tc>
                  <a:txBody>
                    <a:bodyPr/>
                    <a:lstStyle/>
                    <a:p>
                      <a:pPr algn="ctr"/>
                      <a:r>
                        <a:rPr lang="en-US" dirty="0" smtClean="0"/>
                        <a:t>Measurements</a:t>
                      </a:r>
                      <a:endParaRPr lang="en-US" dirty="0"/>
                    </a:p>
                  </a:txBody>
                  <a:tcPr/>
                </a:tc>
                <a:extLst>
                  <a:ext uri="{0D108BD9-81ED-4DB2-BD59-A6C34878D82A}">
                    <a16:rowId xmlns:a16="http://schemas.microsoft.com/office/drawing/2014/main" val="3765731526"/>
                  </a:ext>
                </a:extLst>
              </a:tr>
              <a:tr h="249549">
                <a:tc>
                  <a:txBody>
                    <a:bodyPr/>
                    <a:lstStyle/>
                    <a:p>
                      <a:pPr algn="ctr"/>
                      <a:r>
                        <a:rPr lang="en-US" dirty="0" smtClean="0"/>
                        <a:t>MSBA</a:t>
                      </a:r>
                      <a:endParaRPr lang="en-US" dirty="0"/>
                    </a:p>
                  </a:txBody>
                  <a:tcPr/>
                </a:tc>
                <a:tc>
                  <a:txBody>
                    <a:bodyPr/>
                    <a:lstStyle/>
                    <a:p>
                      <a:pPr algn="ctr"/>
                      <a:r>
                        <a:rPr lang="en-US" dirty="0" smtClean="0"/>
                        <a:t>61.8 ms</a:t>
                      </a:r>
                      <a:endParaRPr lang="en-US" dirty="0"/>
                    </a:p>
                  </a:txBody>
                  <a:tcPr/>
                </a:tc>
                <a:extLst>
                  <a:ext uri="{0D108BD9-81ED-4DB2-BD59-A6C34878D82A}">
                    <a16:rowId xmlns:a16="http://schemas.microsoft.com/office/drawing/2014/main" val="836157676"/>
                  </a:ext>
                </a:extLst>
              </a:tr>
              <a:tr h="249549">
                <a:tc>
                  <a:txBody>
                    <a:bodyPr/>
                    <a:lstStyle/>
                    <a:p>
                      <a:pPr algn="ctr"/>
                      <a:r>
                        <a:rPr lang="en-US" b="0" cap="none" spc="0" dirty="0" smtClean="0">
                          <a:ln>
                            <a:noFill/>
                          </a:ln>
                          <a:solidFill>
                            <a:schemeClr val="tx1"/>
                          </a:solidFill>
                          <a:effectLst/>
                        </a:rPr>
                        <a:t>MSBB</a:t>
                      </a:r>
                      <a:endParaRPr lang="en-US" b="0" cap="none" spc="0" dirty="0">
                        <a:ln>
                          <a:noFill/>
                        </a:ln>
                        <a:solidFill>
                          <a:schemeClr val="tx1"/>
                        </a:solidFill>
                        <a:effectLst/>
                      </a:endParaRPr>
                    </a:p>
                  </a:txBody>
                  <a:tcPr/>
                </a:tc>
                <a:tc>
                  <a:txBody>
                    <a:bodyPr/>
                    <a:lstStyle/>
                    <a:p>
                      <a:pPr algn="ctr"/>
                      <a:r>
                        <a:rPr lang="en-US" b="0" cap="none" spc="0" dirty="0" smtClean="0">
                          <a:ln>
                            <a:noFill/>
                          </a:ln>
                          <a:solidFill>
                            <a:schemeClr val="tx1"/>
                          </a:solidFill>
                          <a:effectLst/>
                        </a:rPr>
                        <a:t>60.0 ms</a:t>
                      </a:r>
                      <a:endParaRPr lang="en-US" b="0" cap="none" spc="0" dirty="0">
                        <a:ln>
                          <a:noFill/>
                        </a:ln>
                        <a:solidFill>
                          <a:schemeClr val="tx1"/>
                        </a:solidFill>
                        <a:effectLst/>
                      </a:endParaRPr>
                    </a:p>
                  </a:txBody>
                  <a:tcPr/>
                </a:tc>
                <a:extLst>
                  <a:ext uri="{0D108BD9-81ED-4DB2-BD59-A6C34878D82A}">
                    <a16:rowId xmlns:a16="http://schemas.microsoft.com/office/drawing/2014/main" val="3278589222"/>
                  </a:ext>
                </a:extLst>
              </a:tr>
              <a:tr h="249549">
                <a:tc>
                  <a:txBody>
                    <a:bodyPr/>
                    <a:lstStyle/>
                    <a:p>
                      <a:pPr algn="ctr"/>
                      <a:r>
                        <a:rPr lang="en-US" dirty="0" smtClean="0"/>
                        <a:t>MSBC</a:t>
                      </a:r>
                      <a:endParaRPr lang="en-US" dirty="0"/>
                    </a:p>
                  </a:txBody>
                  <a:tcPr/>
                </a:tc>
                <a:tc>
                  <a:txBody>
                    <a:bodyPr/>
                    <a:lstStyle/>
                    <a:p>
                      <a:pPr algn="ctr"/>
                      <a:r>
                        <a:rPr lang="en-US" dirty="0" smtClean="0"/>
                        <a:t>61.4 ms</a:t>
                      </a:r>
                      <a:endParaRPr lang="en-US" dirty="0"/>
                    </a:p>
                  </a:txBody>
                  <a:tcPr/>
                </a:tc>
                <a:extLst>
                  <a:ext uri="{0D108BD9-81ED-4DB2-BD59-A6C34878D82A}">
                    <a16:rowId xmlns:a16="http://schemas.microsoft.com/office/drawing/2014/main" val="99557278"/>
                  </a:ext>
                </a:extLst>
              </a:tr>
              <a:tr h="249549">
                <a:tc>
                  <a:txBody>
                    <a:bodyPr/>
                    <a:lstStyle/>
                    <a:p>
                      <a:pPr algn="ctr"/>
                      <a:r>
                        <a:rPr lang="en-US" dirty="0" smtClean="0"/>
                        <a:t>…</a:t>
                      </a:r>
                      <a:endParaRPr lang="en-US" dirty="0"/>
                    </a:p>
                  </a:txBody>
                  <a:tcPr/>
                </a:tc>
                <a:tc>
                  <a:txBody>
                    <a:bodyPr/>
                    <a:lstStyle/>
                    <a:p>
                      <a:pPr algn="ctr"/>
                      <a:endParaRPr lang="en-US" dirty="0"/>
                    </a:p>
                  </a:txBody>
                  <a:tcPr/>
                </a:tc>
                <a:extLst>
                  <a:ext uri="{0D108BD9-81ED-4DB2-BD59-A6C34878D82A}">
                    <a16:rowId xmlns:a16="http://schemas.microsoft.com/office/drawing/2014/main" val="3638741060"/>
                  </a:ext>
                </a:extLst>
              </a:tr>
              <a:tr h="249549">
                <a:tc>
                  <a:txBody>
                    <a:bodyPr/>
                    <a:lstStyle/>
                    <a:p>
                      <a:pPr algn="ctr"/>
                      <a:r>
                        <a:rPr lang="en-US" b="1" cap="none" spc="0" dirty="0" smtClean="0">
                          <a:ln/>
                          <a:solidFill>
                            <a:schemeClr val="accent4"/>
                          </a:solidFill>
                          <a:effectLst/>
                        </a:rPr>
                        <a:t>MSBD</a:t>
                      </a:r>
                      <a:endParaRPr lang="en-US" b="1" cap="none" spc="0" dirty="0">
                        <a:ln/>
                        <a:solidFill>
                          <a:schemeClr val="accent4"/>
                        </a:solidFill>
                        <a:effectLst/>
                      </a:endParaRPr>
                    </a:p>
                  </a:txBody>
                  <a:tcPr/>
                </a:tc>
                <a:tc>
                  <a:txBody>
                    <a:bodyPr/>
                    <a:lstStyle/>
                    <a:p>
                      <a:pPr algn="ctr"/>
                      <a:r>
                        <a:rPr lang="en-US" b="1" cap="none" spc="0" dirty="0" smtClean="0">
                          <a:ln/>
                          <a:solidFill>
                            <a:schemeClr val="accent4"/>
                          </a:solidFill>
                          <a:effectLst/>
                        </a:rPr>
                        <a:t>79.5 ms</a:t>
                      </a:r>
                      <a:endParaRPr lang="en-US" b="1" cap="none" spc="0" dirty="0">
                        <a:ln/>
                        <a:solidFill>
                          <a:schemeClr val="accent4"/>
                        </a:solidFill>
                        <a:effectLst/>
                      </a:endParaRPr>
                    </a:p>
                  </a:txBody>
                  <a:tcPr/>
                </a:tc>
                <a:extLst>
                  <a:ext uri="{0D108BD9-81ED-4DB2-BD59-A6C34878D82A}">
                    <a16:rowId xmlns:a16="http://schemas.microsoft.com/office/drawing/2014/main" val="325426840"/>
                  </a:ext>
                </a:extLst>
              </a:tr>
              <a:tr h="249549">
                <a:tc>
                  <a:txBody>
                    <a:bodyPr/>
                    <a:lstStyle/>
                    <a:p>
                      <a:pPr algn="ctr"/>
                      <a:r>
                        <a:rPr lang="en-US" dirty="0" smtClean="0"/>
                        <a:t>…</a:t>
                      </a:r>
                      <a:endParaRPr lang="en-US" dirty="0"/>
                    </a:p>
                  </a:txBody>
                  <a:tcPr/>
                </a:tc>
                <a:tc>
                  <a:txBody>
                    <a:bodyPr/>
                    <a:lstStyle/>
                    <a:p>
                      <a:pPr algn="ctr"/>
                      <a:endParaRPr lang="en-US" dirty="0"/>
                    </a:p>
                  </a:txBody>
                  <a:tcPr/>
                </a:tc>
                <a:extLst>
                  <a:ext uri="{0D108BD9-81ED-4DB2-BD59-A6C34878D82A}">
                    <a16:rowId xmlns:a16="http://schemas.microsoft.com/office/drawing/2014/main" val="3411680572"/>
                  </a:ext>
                </a:extLst>
              </a:tr>
            </a:tbl>
          </a:graphicData>
        </a:graphic>
      </p:graphicFrame>
      <p:pic>
        <p:nvPicPr>
          <p:cNvPr id="13" name="Picture 12"/>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71912" y="4850920"/>
            <a:ext cx="872067" cy="872067"/>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267918843"/>
              </p:ext>
            </p:extLst>
          </p:nvPr>
        </p:nvGraphicFramePr>
        <p:xfrm>
          <a:off x="4888744" y="3991200"/>
          <a:ext cx="2370300" cy="2834640"/>
        </p:xfrm>
        <a:graphic>
          <a:graphicData uri="http://schemas.openxmlformats.org/drawingml/2006/table">
            <a:tbl>
              <a:tblPr firstRow="1" bandRow="1">
                <a:tableStyleId>{912C8C85-51F0-491E-9774-3900AFEF0FD7}</a:tableStyleId>
              </a:tblPr>
              <a:tblGrid>
                <a:gridCol w="1185150">
                  <a:extLst>
                    <a:ext uri="{9D8B030D-6E8A-4147-A177-3AD203B41FA5}">
                      <a16:colId xmlns:a16="http://schemas.microsoft.com/office/drawing/2014/main" val="1253494946"/>
                    </a:ext>
                  </a:extLst>
                </a:gridCol>
                <a:gridCol w="1185150">
                  <a:extLst>
                    <a:ext uri="{9D8B030D-6E8A-4147-A177-3AD203B41FA5}">
                      <a16:colId xmlns:a16="http://schemas.microsoft.com/office/drawing/2014/main" val="619902146"/>
                    </a:ext>
                  </a:extLst>
                </a:gridCol>
              </a:tblGrid>
              <a:tr h="436711">
                <a:tc>
                  <a:txBody>
                    <a:bodyPr/>
                    <a:lstStyle/>
                    <a:p>
                      <a:pPr algn="ctr"/>
                      <a:r>
                        <a:rPr lang="en-US" dirty="0" smtClean="0"/>
                        <a:t>Letters</a:t>
                      </a:r>
                      <a:endParaRPr lang="en-US" dirty="0"/>
                    </a:p>
                  </a:txBody>
                  <a:tcPr/>
                </a:tc>
                <a:tc>
                  <a:txBody>
                    <a:bodyPr/>
                    <a:lstStyle/>
                    <a:p>
                      <a:pPr algn="ctr"/>
                      <a:r>
                        <a:rPr lang="en-US" dirty="0" smtClean="0"/>
                        <a:t>Measurements</a:t>
                      </a:r>
                      <a:endParaRPr lang="en-US" dirty="0"/>
                    </a:p>
                  </a:txBody>
                  <a:tcPr/>
                </a:tc>
                <a:extLst>
                  <a:ext uri="{0D108BD9-81ED-4DB2-BD59-A6C34878D82A}">
                    <a16:rowId xmlns:a16="http://schemas.microsoft.com/office/drawing/2014/main" val="3765731526"/>
                  </a:ext>
                </a:extLst>
              </a:tr>
              <a:tr h="249549">
                <a:tc>
                  <a:txBody>
                    <a:bodyPr/>
                    <a:lstStyle/>
                    <a:p>
                      <a:pPr algn="ctr"/>
                      <a:r>
                        <a:rPr lang="en-US" dirty="0" smtClean="0"/>
                        <a:t>MSBDA</a:t>
                      </a:r>
                      <a:endParaRPr lang="en-US" dirty="0"/>
                    </a:p>
                  </a:txBody>
                  <a:tcPr/>
                </a:tc>
                <a:tc>
                  <a:txBody>
                    <a:bodyPr/>
                    <a:lstStyle/>
                    <a:p>
                      <a:pPr algn="ctr"/>
                      <a:r>
                        <a:rPr lang="en-US" dirty="0" smtClean="0"/>
                        <a:t>80.4 ms</a:t>
                      </a:r>
                      <a:endParaRPr lang="en-US" dirty="0"/>
                    </a:p>
                  </a:txBody>
                  <a:tcPr/>
                </a:tc>
                <a:extLst>
                  <a:ext uri="{0D108BD9-81ED-4DB2-BD59-A6C34878D82A}">
                    <a16:rowId xmlns:a16="http://schemas.microsoft.com/office/drawing/2014/main" val="836157676"/>
                  </a:ext>
                </a:extLst>
              </a:tr>
              <a:tr h="249549">
                <a:tc>
                  <a:txBody>
                    <a:bodyPr/>
                    <a:lstStyle/>
                    <a:p>
                      <a:pPr algn="ctr"/>
                      <a:r>
                        <a:rPr lang="en-US" b="0" cap="none" spc="0" dirty="0" smtClean="0">
                          <a:ln>
                            <a:noFill/>
                          </a:ln>
                          <a:solidFill>
                            <a:schemeClr val="tx1"/>
                          </a:solidFill>
                          <a:effectLst/>
                        </a:rPr>
                        <a:t>MSBDB</a:t>
                      </a:r>
                      <a:endParaRPr lang="en-US" b="0" cap="none" spc="0" dirty="0">
                        <a:ln>
                          <a:noFill/>
                        </a:ln>
                        <a:solidFill>
                          <a:schemeClr val="tx1"/>
                        </a:solidFill>
                        <a:effectLst/>
                      </a:endParaRPr>
                    </a:p>
                  </a:txBody>
                  <a:tcPr/>
                </a:tc>
                <a:tc>
                  <a:txBody>
                    <a:bodyPr/>
                    <a:lstStyle/>
                    <a:p>
                      <a:pPr algn="ctr"/>
                      <a:r>
                        <a:rPr lang="en-US" b="0" cap="none" spc="0" dirty="0" smtClean="0">
                          <a:ln>
                            <a:noFill/>
                          </a:ln>
                          <a:solidFill>
                            <a:schemeClr val="tx1"/>
                          </a:solidFill>
                          <a:effectLst/>
                        </a:rPr>
                        <a:t>83.7 ms</a:t>
                      </a:r>
                      <a:endParaRPr lang="en-US" b="0" cap="none" spc="0" dirty="0">
                        <a:ln>
                          <a:noFill/>
                        </a:ln>
                        <a:solidFill>
                          <a:schemeClr val="tx1"/>
                        </a:solidFill>
                        <a:effectLst/>
                      </a:endParaRPr>
                    </a:p>
                  </a:txBody>
                  <a:tcPr/>
                </a:tc>
                <a:extLst>
                  <a:ext uri="{0D108BD9-81ED-4DB2-BD59-A6C34878D82A}">
                    <a16:rowId xmlns:a16="http://schemas.microsoft.com/office/drawing/2014/main" val="3278589222"/>
                  </a:ext>
                </a:extLst>
              </a:tr>
              <a:tr h="249549">
                <a:tc>
                  <a:txBody>
                    <a:bodyPr/>
                    <a:lstStyle/>
                    <a:p>
                      <a:pPr algn="ctr"/>
                      <a:r>
                        <a:rPr lang="en-US" dirty="0" smtClean="0"/>
                        <a:t>MSBDC</a:t>
                      </a:r>
                      <a:endParaRPr lang="en-US" dirty="0"/>
                    </a:p>
                  </a:txBody>
                  <a:tcPr/>
                </a:tc>
                <a:tc>
                  <a:txBody>
                    <a:bodyPr/>
                    <a:lstStyle/>
                    <a:p>
                      <a:pPr algn="ctr"/>
                      <a:r>
                        <a:rPr lang="en-US" dirty="0" smtClean="0"/>
                        <a:t>79.3 ms</a:t>
                      </a:r>
                      <a:endParaRPr lang="en-US" dirty="0"/>
                    </a:p>
                  </a:txBody>
                  <a:tcPr/>
                </a:tc>
                <a:extLst>
                  <a:ext uri="{0D108BD9-81ED-4DB2-BD59-A6C34878D82A}">
                    <a16:rowId xmlns:a16="http://schemas.microsoft.com/office/drawing/2014/main" val="99557278"/>
                  </a:ext>
                </a:extLst>
              </a:tr>
              <a:tr h="249549">
                <a:tc>
                  <a:txBody>
                    <a:bodyPr/>
                    <a:lstStyle/>
                    <a:p>
                      <a:pPr algn="ctr"/>
                      <a:r>
                        <a:rPr lang="en-US" dirty="0" smtClean="0"/>
                        <a:t>…</a:t>
                      </a:r>
                      <a:endParaRPr lang="en-US" dirty="0"/>
                    </a:p>
                  </a:txBody>
                  <a:tcPr/>
                </a:tc>
                <a:tc>
                  <a:txBody>
                    <a:bodyPr/>
                    <a:lstStyle/>
                    <a:p>
                      <a:pPr algn="ctr"/>
                      <a:endParaRPr lang="en-US" dirty="0"/>
                    </a:p>
                  </a:txBody>
                  <a:tcPr/>
                </a:tc>
                <a:extLst>
                  <a:ext uri="{0D108BD9-81ED-4DB2-BD59-A6C34878D82A}">
                    <a16:rowId xmlns:a16="http://schemas.microsoft.com/office/drawing/2014/main" val="3638741060"/>
                  </a:ext>
                </a:extLst>
              </a:tr>
              <a:tr h="249549">
                <a:tc>
                  <a:txBody>
                    <a:bodyPr/>
                    <a:lstStyle/>
                    <a:p>
                      <a:pPr algn="ctr"/>
                      <a:r>
                        <a:rPr lang="en-US" b="1" cap="none" spc="0" dirty="0" smtClean="0">
                          <a:ln/>
                          <a:solidFill>
                            <a:schemeClr val="accent4"/>
                          </a:solidFill>
                          <a:effectLst/>
                        </a:rPr>
                        <a:t>MSBDS</a:t>
                      </a:r>
                      <a:endParaRPr lang="en-US" b="1" cap="none" spc="0" dirty="0">
                        <a:ln/>
                        <a:solidFill>
                          <a:schemeClr val="accent4"/>
                        </a:solidFill>
                        <a:effectLst/>
                      </a:endParaRPr>
                    </a:p>
                  </a:txBody>
                  <a:tcPr/>
                </a:tc>
                <a:tc>
                  <a:txBody>
                    <a:bodyPr/>
                    <a:lstStyle/>
                    <a:p>
                      <a:pPr algn="ctr"/>
                      <a:r>
                        <a:rPr lang="en-US" b="1" cap="none" spc="0" dirty="0" smtClean="0">
                          <a:ln/>
                          <a:solidFill>
                            <a:schemeClr val="accent4"/>
                          </a:solidFill>
                          <a:effectLst/>
                        </a:rPr>
                        <a:t>95.3 ms</a:t>
                      </a:r>
                      <a:endParaRPr lang="en-US" b="1" cap="none" spc="0" dirty="0">
                        <a:ln/>
                        <a:solidFill>
                          <a:schemeClr val="accent4"/>
                        </a:solidFill>
                        <a:effectLst/>
                      </a:endParaRPr>
                    </a:p>
                  </a:txBody>
                  <a:tcPr/>
                </a:tc>
                <a:extLst>
                  <a:ext uri="{0D108BD9-81ED-4DB2-BD59-A6C34878D82A}">
                    <a16:rowId xmlns:a16="http://schemas.microsoft.com/office/drawing/2014/main" val="325426840"/>
                  </a:ext>
                </a:extLst>
              </a:tr>
              <a:tr h="249549">
                <a:tc>
                  <a:txBody>
                    <a:bodyPr/>
                    <a:lstStyle/>
                    <a:p>
                      <a:pPr algn="ctr"/>
                      <a:r>
                        <a:rPr lang="en-US" dirty="0" smtClean="0"/>
                        <a:t>…</a:t>
                      </a:r>
                      <a:endParaRPr lang="en-US" dirty="0"/>
                    </a:p>
                  </a:txBody>
                  <a:tcPr/>
                </a:tc>
                <a:tc>
                  <a:txBody>
                    <a:bodyPr/>
                    <a:lstStyle/>
                    <a:p>
                      <a:pPr algn="ctr"/>
                      <a:endParaRPr lang="en-US" dirty="0"/>
                    </a:p>
                  </a:txBody>
                  <a:tcPr/>
                </a:tc>
                <a:extLst>
                  <a:ext uri="{0D108BD9-81ED-4DB2-BD59-A6C34878D82A}">
                    <a16:rowId xmlns:a16="http://schemas.microsoft.com/office/drawing/2014/main" val="3411680572"/>
                  </a:ext>
                </a:extLst>
              </a:tr>
            </a:tbl>
          </a:graphicData>
        </a:graphic>
      </p:graphicFrame>
      <p:pic>
        <p:nvPicPr>
          <p:cNvPr id="15" name="Picture 14"/>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44222" y="4907587"/>
            <a:ext cx="634159" cy="634159"/>
          </a:xfrm>
          <a:prstGeom prst="rect">
            <a:avLst/>
          </a:prstGeom>
        </p:spPr>
      </p:pic>
      <p:graphicFrame>
        <p:nvGraphicFramePr>
          <p:cNvPr id="16" name="Table 15"/>
          <p:cNvGraphicFramePr>
            <a:graphicFrameLocks noGrp="1"/>
          </p:cNvGraphicFramePr>
          <p:nvPr>
            <p:extLst>
              <p:ext uri="{D42A27DB-BD31-4B8C-83A1-F6EECF244321}">
                <p14:modId xmlns:p14="http://schemas.microsoft.com/office/powerpoint/2010/main" val="3034411578"/>
              </p:ext>
            </p:extLst>
          </p:nvPr>
        </p:nvGraphicFramePr>
        <p:xfrm>
          <a:off x="8263559" y="5041786"/>
          <a:ext cx="2370300" cy="365760"/>
        </p:xfrm>
        <a:graphic>
          <a:graphicData uri="http://schemas.openxmlformats.org/drawingml/2006/table">
            <a:tbl>
              <a:tblPr firstRow="1" bandRow="1">
                <a:tableStyleId>{5940675A-B579-460E-94D1-54222C63F5DA}</a:tableStyleId>
              </a:tblPr>
              <a:tblGrid>
                <a:gridCol w="1185150">
                  <a:extLst>
                    <a:ext uri="{9D8B030D-6E8A-4147-A177-3AD203B41FA5}">
                      <a16:colId xmlns:a16="http://schemas.microsoft.com/office/drawing/2014/main" val="982141762"/>
                    </a:ext>
                  </a:extLst>
                </a:gridCol>
                <a:gridCol w="1185150">
                  <a:extLst>
                    <a:ext uri="{9D8B030D-6E8A-4147-A177-3AD203B41FA5}">
                      <a16:colId xmlns:a16="http://schemas.microsoft.com/office/drawing/2014/main" val="3857179922"/>
                    </a:ext>
                  </a:extLst>
                </a:gridCol>
              </a:tblGrid>
              <a:tr h="249549">
                <a:tc>
                  <a:txBody>
                    <a:bodyPr/>
                    <a:lstStyle/>
                    <a:p>
                      <a:pPr algn="ctr" rtl="0"/>
                      <a:r>
                        <a:rPr lang="en-US" cap="none" spc="0" dirty="0" smtClean="0">
                          <a:ln/>
                          <a:effectLst/>
                        </a:rPr>
                        <a:t>MSBDS</a:t>
                      </a:r>
                      <a:endParaRPr lang="en-US" b="1" cap="none" spc="0" dirty="0">
                        <a:ln/>
                        <a:solidFill>
                          <a:schemeClr val="accent4"/>
                        </a:solidFill>
                        <a:effectLst/>
                      </a:endParaRPr>
                    </a:p>
                  </a:txBody>
                  <a:tcPr/>
                </a:tc>
                <a:tc>
                  <a:txBody>
                    <a:bodyPr/>
                    <a:lstStyle/>
                    <a:p>
                      <a:pPr algn="ctr" rtl="0"/>
                      <a:r>
                        <a:rPr lang="en-US" cap="none" spc="0" dirty="0" smtClean="0">
                          <a:ln/>
                          <a:effectLst/>
                        </a:rPr>
                        <a:t>95.3 ms</a:t>
                      </a:r>
                      <a:endParaRPr lang="en-US" b="1" cap="none" spc="0" dirty="0">
                        <a:ln/>
                        <a:solidFill>
                          <a:schemeClr val="accent4"/>
                        </a:solidFill>
                        <a:effectLst/>
                      </a:endParaRPr>
                    </a:p>
                  </a:txBody>
                  <a:tcPr/>
                </a:tc>
                <a:extLst>
                  <a:ext uri="{0D108BD9-81ED-4DB2-BD59-A6C34878D82A}">
                    <a16:rowId xmlns:a16="http://schemas.microsoft.com/office/drawing/2014/main" val="3664081494"/>
                  </a:ext>
                </a:extLst>
              </a:tr>
            </a:tbl>
          </a:graphicData>
        </a:graphic>
      </p:graphicFrame>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46079" y="4413756"/>
            <a:ext cx="628030" cy="628030"/>
          </a:xfrm>
          <a:prstGeom prst="rect">
            <a:avLst/>
          </a:prstGeom>
        </p:spPr>
      </p:pic>
    </p:spTree>
    <p:extLst>
      <p:ext uri="{BB962C8B-B14F-4D97-AF65-F5344CB8AC3E}">
        <p14:creationId xmlns:p14="http://schemas.microsoft.com/office/powerpoint/2010/main" val="410294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3" presetClass="entr" presetSubtype="1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par>
                          <p:cTn id="18" fill="hold">
                            <p:stCondLst>
                              <p:cond delay="2000"/>
                            </p:stCondLst>
                            <p:childTnLst>
                              <p:par>
                                <p:cTn id="19" presetID="47"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3" presetClass="entr" presetSubtype="1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par>
                          <p:cTn id="28" fill="hold">
                            <p:stCondLst>
                              <p:cond delay="3500"/>
                            </p:stCondLst>
                            <p:childTnLst>
                              <p:par>
                                <p:cTn id="29" presetID="42"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3" presetClass="entr" presetSubtype="1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par>
                          <p:cTn id="38" fill="hold">
                            <p:stCondLst>
                              <p:cond delay="5000"/>
                            </p:stCondLst>
                            <p:childTnLst>
                              <p:par>
                                <p:cTn id="39" presetID="42" presetClass="entr" presetSubtype="0"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3" presetClass="entr" presetSubtype="10"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childTnLst>
                          </p:cTn>
                        </p:par>
                        <p:par>
                          <p:cTn id="48" fill="hold">
                            <p:stCondLst>
                              <p:cond delay="6500"/>
                            </p:stCondLst>
                            <p:childTnLst>
                              <p:par>
                                <p:cTn id="49" presetID="42" presetClass="entr" presetSubtype="0"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childTnLst>
                          </p:cTn>
                        </p:par>
                        <p:par>
                          <p:cTn id="54" fill="hold">
                            <p:stCondLst>
                              <p:cond delay="7500"/>
                            </p:stCondLst>
                            <p:childTnLst>
                              <p:par>
                                <p:cTn id="55" presetID="42" presetClass="entr" presetSubtype="0"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000"/>
                                        <p:tgtEl>
                                          <p:spTgt spid="16"/>
                                        </p:tgtEl>
                                      </p:cBhvr>
                                    </p:animEffect>
                                    <p:anim calcmode="lin" valueType="num">
                                      <p:cBhvr>
                                        <p:cTn id="58" dur="1000" fill="hold"/>
                                        <p:tgtEl>
                                          <p:spTgt spid="16"/>
                                        </p:tgtEl>
                                        <p:attrNameLst>
                                          <p:attrName>ppt_x</p:attrName>
                                        </p:attrNameLst>
                                      </p:cBhvr>
                                      <p:tavLst>
                                        <p:tav tm="0">
                                          <p:val>
                                            <p:strVal val="#ppt_x"/>
                                          </p:val>
                                        </p:tav>
                                        <p:tav tm="100000">
                                          <p:val>
                                            <p:strVal val="#ppt_x"/>
                                          </p:val>
                                        </p:tav>
                                      </p:tavLst>
                                    </p:anim>
                                    <p:anim calcmode="lin" valueType="num">
                                      <p:cBhvr>
                                        <p:cTn id="59" dur="1000" fill="hold"/>
                                        <p:tgtEl>
                                          <p:spTgt spid="16"/>
                                        </p:tgtEl>
                                        <p:attrNameLst>
                                          <p:attrName>ppt_y</p:attrName>
                                        </p:attrNameLst>
                                      </p:cBhvr>
                                      <p:tavLst>
                                        <p:tav tm="0">
                                          <p:val>
                                            <p:strVal val="#ppt_y+.1"/>
                                          </p:val>
                                        </p:tav>
                                        <p:tav tm="100000">
                                          <p:val>
                                            <p:strVal val="#ppt_y"/>
                                          </p:val>
                                        </p:tav>
                                      </p:tavLst>
                                    </p:anim>
                                  </p:childTnLst>
                                </p:cTn>
                              </p:par>
                            </p:childTnLst>
                          </p:cTn>
                        </p:par>
                        <p:par>
                          <p:cTn id="60" fill="hold">
                            <p:stCondLst>
                              <p:cond delay="8500"/>
                            </p:stCondLst>
                            <p:childTnLst>
                              <p:par>
                                <p:cTn id="61" presetID="42"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1000"/>
                                        <p:tgtEl>
                                          <p:spTgt spid="17"/>
                                        </p:tgtEl>
                                      </p:cBhvr>
                                    </p:animEffect>
                                    <p:anim calcmode="lin" valueType="num">
                                      <p:cBhvr>
                                        <p:cTn id="64" dur="1000" fill="hold"/>
                                        <p:tgtEl>
                                          <p:spTgt spid="17"/>
                                        </p:tgtEl>
                                        <p:attrNameLst>
                                          <p:attrName>ppt_x</p:attrName>
                                        </p:attrNameLst>
                                      </p:cBhvr>
                                      <p:tavLst>
                                        <p:tav tm="0">
                                          <p:val>
                                            <p:strVal val="#ppt_x"/>
                                          </p:val>
                                        </p:tav>
                                        <p:tav tm="100000">
                                          <p:val>
                                            <p:strVal val="#ppt_x"/>
                                          </p:val>
                                        </p:tav>
                                      </p:tavLst>
                                    </p:anim>
                                    <p:anim calcmode="lin" valueType="num">
                                      <p:cBhvr>
                                        <p:cTn id="6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41967" y="98711"/>
            <a:ext cx="1306417" cy="1306417"/>
          </a:xfrm>
          <a:prstGeom prst="rect">
            <a:avLst/>
          </a:prstGeom>
        </p:spPr>
      </p:pic>
      <p:sp>
        <p:nvSpPr>
          <p:cNvPr id="5" name="TextBox 4"/>
          <p:cNvSpPr txBox="1"/>
          <p:nvPr/>
        </p:nvSpPr>
        <p:spPr>
          <a:xfrm>
            <a:off x="1755648" y="459531"/>
            <a:ext cx="4584909" cy="584775"/>
          </a:xfrm>
          <a:prstGeom prst="rect">
            <a:avLst/>
          </a:prstGeom>
          <a:noFill/>
        </p:spPr>
        <p:txBody>
          <a:bodyPr wrap="none" rtlCol="0">
            <a:spAutoFit/>
          </a:bodyPr>
          <a:lstStyle/>
          <a:p>
            <a:r>
              <a:rPr lang="en-US" sz="3200" b="1" dirty="0" smtClean="0"/>
              <a:t>Speculative Execution</a:t>
            </a:r>
            <a:endParaRPr lang="en-US" sz="3200" b="1" dirty="0"/>
          </a:p>
        </p:txBody>
      </p:sp>
      <p:sp>
        <p:nvSpPr>
          <p:cNvPr id="6" name="TextBox 5"/>
          <p:cNvSpPr txBox="1"/>
          <p:nvPr/>
        </p:nvSpPr>
        <p:spPr>
          <a:xfrm>
            <a:off x="241967" y="1804416"/>
            <a:ext cx="10997184" cy="1384995"/>
          </a:xfrm>
          <a:prstGeom prst="rect">
            <a:avLst/>
          </a:prstGeom>
          <a:noFill/>
        </p:spPr>
        <p:txBody>
          <a:bodyPr wrap="square" rtlCol="0">
            <a:spAutoFit/>
          </a:bodyPr>
          <a:lstStyle/>
          <a:p>
            <a:r>
              <a:rPr lang="en-US" sz="2800" b="1" dirty="0" smtClean="0"/>
              <a:t>Speculative Execution </a:t>
            </a:r>
            <a:r>
              <a:rPr lang="en-US" sz="2800" dirty="0" smtClean="0"/>
              <a:t>is an optimizing technique that do work that may be needed in the future to save time and consume resources in a better way. </a:t>
            </a:r>
            <a:endParaRPr lang="en-US" sz="2800" dirty="0"/>
          </a:p>
        </p:txBody>
      </p:sp>
      <p:sp>
        <p:nvSpPr>
          <p:cNvPr id="7" name="TextBox 6"/>
          <p:cNvSpPr txBox="1"/>
          <p:nvPr/>
        </p:nvSpPr>
        <p:spPr>
          <a:xfrm>
            <a:off x="241967" y="3327089"/>
            <a:ext cx="10997184" cy="1384995"/>
          </a:xfrm>
          <a:prstGeom prst="rect">
            <a:avLst/>
          </a:prstGeom>
          <a:noFill/>
        </p:spPr>
        <p:txBody>
          <a:bodyPr wrap="square" rtlCol="0">
            <a:spAutoFit/>
          </a:bodyPr>
          <a:lstStyle/>
          <a:p>
            <a:r>
              <a:rPr lang="en-US" sz="2800" b="1" dirty="0" smtClean="0"/>
              <a:t>Branch Prediction </a:t>
            </a:r>
            <a:r>
              <a:rPr lang="en-US" sz="2800" dirty="0" smtClean="0"/>
              <a:t>is variant of Speculative Execution where the CPU performs one of the branch’s sides before the condition is computed.</a:t>
            </a:r>
            <a:endParaRPr lang="en-US" sz="2800" b="1" dirty="0"/>
          </a:p>
        </p:txBody>
      </p:sp>
      <p:sp>
        <p:nvSpPr>
          <p:cNvPr id="8" name="TextBox 7"/>
          <p:cNvSpPr txBox="1"/>
          <p:nvPr/>
        </p:nvSpPr>
        <p:spPr>
          <a:xfrm>
            <a:off x="241967" y="5276482"/>
            <a:ext cx="9962738" cy="523220"/>
          </a:xfrm>
          <a:prstGeom prst="rect">
            <a:avLst/>
          </a:prstGeom>
          <a:noFill/>
        </p:spPr>
        <p:txBody>
          <a:bodyPr wrap="square" rtlCol="0">
            <a:spAutoFit/>
          </a:bodyPr>
          <a:lstStyle/>
          <a:p>
            <a:r>
              <a:rPr lang="en-US" sz="2800" b="1" u="sng" dirty="0" smtClean="0"/>
              <a:t>What if the CPU predicted the </a:t>
            </a:r>
            <a:r>
              <a:rPr lang="en-US" sz="2800" b="1" u="sng" dirty="0" smtClean="0">
                <a:solidFill>
                  <a:srgbClr val="FF0000"/>
                </a:solidFill>
              </a:rPr>
              <a:t>WRONG</a:t>
            </a:r>
            <a:r>
              <a:rPr lang="en-US" sz="2800" b="1" u="sng" dirty="0" smtClean="0"/>
              <a:t> branch ?</a:t>
            </a:r>
            <a:endParaRPr lang="en-US" sz="2800" b="1" u="sng" dirty="0"/>
          </a:p>
        </p:txBody>
      </p:sp>
    </p:spTree>
    <p:extLst>
      <p:ext uri="{BB962C8B-B14F-4D97-AF65-F5344CB8AC3E}">
        <p14:creationId xmlns:p14="http://schemas.microsoft.com/office/powerpoint/2010/main" val="396020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7"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900" decel="100000" fill="hold"/>
                                        <p:tgtEl>
                                          <p:spTgt spid="8"/>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4247</TotalTime>
  <Words>3945</Words>
  <Application>Microsoft Office PowerPoint</Application>
  <PresentationFormat>Widescreen</PresentationFormat>
  <Paragraphs>670</Paragraphs>
  <Slides>46</Slides>
  <Notes>45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46</vt:i4>
      </vt:variant>
    </vt:vector>
  </HeadingPairs>
  <TitlesOfParts>
    <vt:vector size="62" baseType="lpstr">
      <vt:lpstr>Arial</vt:lpstr>
      <vt:lpstr>Bahnschrift SemiLight Condensed</vt:lpstr>
      <vt:lpstr>Calibri</vt:lpstr>
      <vt:lpstr>Cambria Math</vt:lpstr>
      <vt:lpstr>Century Gothic</vt:lpstr>
      <vt:lpstr>Eras Medium ITC</vt:lpstr>
      <vt:lpstr>Franklin Gothic Medium Cond</vt:lpstr>
      <vt:lpstr>Gisha</vt:lpstr>
      <vt:lpstr>Narkisim</vt:lpstr>
      <vt:lpstr>OCR A Extended</vt:lpstr>
      <vt:lpstr>Roboto</vt:lpstr>
      <vt:lpstr>Rockwell Condensed</vt:lpstr>
      <vt:lpstr>Symbol</vt:lpstr>
      <vt:lpstr>Tahoma</vt:lpstr>
      <vt:lpstr>Wingdings 3</vt:lpstr>
      <vt:lpstr>Slice</vt:lpstr>
      <vt:lpstr>Microarchitectural Store-Buffer Data Sampling (Fallout)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hanna hayik</dc:creator>
  <cp:lastModifiedBy>Hanna's PC</cp:lastModifiedBy>
  <cp:revision>183</cp:revision>
  <dcterms:created xsi:type="dcterms:W3CDTF">2020-12-10T15:29:13Z</dcterms:created>
  <dcterms:modified xsi:type="dcterms:W3CDTF">2021-06-07T11:37:08Z</dcterms:modified>
</cp:coreProperties>
</file>